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10"/>
  </p:notesMasterIdLst>
  <p:sldIdLst>
    <p:sldId id="256" r:id="rId3"/>
    <p:sldId id="331" r:id="rId4"/>
    <p:sldId id="370" r:id="rId5"/>
    <p:sldId id="369" r:id="rId6"/>
    <p:sldId id="367" r:id="rId7"/>
    <p:sldId id="371" r:id="rId8"/>
    <p:sldId id="3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C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824" autoAdjust="0"/>
  </p:normalViewPr>
  <p:slideViewPr>
    <p:cSldViewPr>
      <p:cViewPr varScale="1">
        <p:scale>
          <a:sx n="92" d="100"/>
          <a:sy n="92" d="100"/>
        </p:scale>
        <p:origin x="-3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D2F72-ABD8-417A-920E-1F9157F92221}" type="datetimeFigureOut">
              <a:rPr lang="en-US" smtClean="0"/>
              <a:pPr/>
              <a:t>4/2/2009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E0FA1-8070-4608-9A6F-E170FBFEB8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headEnd/>
            <a:tailEnd/>
          </a:ln>
        </p:spPr>
        <p:txBody>
          <a:bodyPr numCol="1" anchorCtr="0">
            <a:prstTxWarp prst="textNoShape">
              <a:avLst/>
            </a:prstTxWarp>
          </a:bodyPr>
          <a:lstStyle/>
          <a:p>
            <a:fld id="{0ACB2538-80F8-45ED-AE8A-55EE66FA1656}" type="datetime8">
              <a:rPr lang="en-US" smtClean="0">
                <a:solidFill>
                  <a:schemeClr val="tx1"/>
                </a:solidFill>
                <a:latin typeface="Arial" charset="0"/>
              </a:rPr>
              <a:pPr/>
              <a:t>4/2/2009 9:08 PM</a:t>
            </a:fld>
            <a:endParaRPr lang="en-US" smtClean="0">
              <a:solidFill>
                <a:schemeClr val="tx1"/>
              </a:solidFill>
              <a:latin typeface="Arial" charset="0"/>
            </a:endParaRPr>
          </a:p>
        </p:txBody>
      </p:sp>
      <p:sp>
        <p:nvSpPr>
          <p:cNvPr id="28675" name="Rectangle 6"/>
          <p:cNvSpPr>
            <a:spLocks noGrp="1" noChangeArrowheads="1"/>
          </p:cNvSpPr>
          <p:nvPr>
            <p:ph type="ftr" sz="quarter" idx="4"/>
          </p:nvPr>
        </p:nvSpPr>
        <p:spPr>
          <a:noFill/>
          <a:ln>
            <a:headEnd/>
            <a:tailEnd/>
          </a:ln>
        </p:spPr>
        <p:txBody>
          <a:bodyPr numCol="1" anchorCtr="0">
            <a:prstTxWarp prst="textNoShape">
              <a:avLst/>
            </a:prstTxWarp>
          </a:bodyPr>
          <a:lstStyle/>
          <a:p>
            <a:r>
              <a:rPr lang="en-US" smtClean="0">
                <a:solidFill>
                  <a:schemeClr val="tx1"/>
                </a:solidFill>
                <a:latin typeface="Arial" charset="0"/>
              </a:rPr>
              <a:t>© 2003-2005 Microsoft Corporation. All rights reserved.</a:t>
            </a:r>
          </a:p>
          <a:p>
            <a:r>
              <a:rPr lang="en-US" smtClean="0">
                <a:solidFill>
                  <a:schemeClr val="tx1"/>
                </a:solidFill>
                <a:latin typeface="Arial" charset="0"/>
              </a:rPr>
              <a:t>This presentation is for informational purposes only. Microsoft makes no warranties, express or implied, in this summary.</a:t>
            </a:r>
          </a:p>
        </p:txBody>
      </p:sp>
      <p:sp>
        <p:nvSpPr>
          <p:cNvPr id="28676" name="Rectangle 7"/>
          <p:cNvSpPr>
            <a:spLocks noGrp="1" noChangeArrowheads="1"/>
          </p:cNvSpPr>
          <p:nvPr>
            <p:ph type="sldNum" sz="quarter" idx="5"/>
          </p:nvPr>
        </p:nvSpPr>
        <p:spPr>
          <a:noFill/>
          <a:ln>
            <a:headEnd/>
            <a:tailEnd/>
          </a:ln>
        </p:spPr>
        <p:txBody>
          <a:bodyPr numCol="1" anchorCtr="0">
            <a:prstTxWarp prst="textNoShape">
              <a:avLst/>
            </a:prstTxWarp>
          </a:bodyPr>
          <a:lstStyle/>
          <a:p>
            <a:fld id="{946CCA87-43BB-4AEA-9D51-B74DBCFA8683}" type="slidenum">
              <a:rPr lang="en-US" smtClean="0">
                <a:solidFill>
                  <a:schemeClr val="tx1"/>
                </a:solidFill>
                <a:latin typeface="Arial" charset="0"/>
              </a:rPr>
              <a:pPr/>
              <a:t>3</a:t>
            </a:fld>
            <a:endParaRPr lang="en-US" smtClean="0">
              <a:solidFill>
                <a:schemeClr val="tx1"/>
              </a:solidFill>
              <a:latin typeface="Arial" charset="0"/>
            </a:endParaRPr>
          </a:p>
        </p:txBody>
      </p:sp>
      <p:sp>
        <p:nvSpPr>
          <p:cNvPr id="28677" name="Shape 4"/>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2" tIns="45712" rIns="91422" bIns="45712" anchor="b"/>
          <a:lstStyle/>
          <a:p>
            <a:pPr algn="r"/>
            <a:fld id="{411F84F7-EA35-48B2-92A1-1B900BB662E0}" type="slidenum">
              <a:rPr lang="en-US" sz="1200"/>
              <a:pPr algn="r"/>
              <a:t>3</a:t>
            </a:fld>
            <a:endParaRPr lang="en-US" sz="1200" dirty="0"/>
          </a:p>
        </p:txBody>
      </p:sp>
      <p:sp>
        <p:nvSpPr>
          <p:cNvPr id="28678" name="Rectangle 364545"/>
          <p:cNvSpPr>
            <a:spLocks noGrp="1" noRot="1" noChangeAspect="1" noChangeArrowheads="1" noTextEdit="1"/>
          </p:cNvSpPr>
          <p:nvPr>
            <p:ph type="sldImg"/>
          </p:nvPr>
        </p:nvSpPr>
        <p:spPr>
          <a:noFill/>
          <a:ln>
            <a:headEnd/>
            <a:tailEnd/>
          </a:ln>
        </p:spPr>
      </p:sp>
      <p:sp>
        <p:nvSpPr>
          <p:cNvPr id="28679" name="Rectangle 364546"/>
          <p:cNvSpPr>
            <a:spLocks noGrp="1" noChangeArrowheads="1"/>
          </p:cNvSpPr>
          <p:nvPr>
            <p:ph type="body" idx="1"/>
          </p:nvPr>
        </p:nvSpPr>
        <p:spPr>
          <a:xfrm>
            <a:off x="685800" y="4343400"/>
            <a:ext cx="5486400" cy="4114800"/>
          </a:xfrm>
          <a:prstGeom prst="rect">
            <a:avLst/>
          </a:prstGeom>
          <a:noFill/>
          <a:ln/>
        </p:spPr>
        <p:txBody>
          <a:bodyPr lIns="91422" tIns="45712" rIns="91422" bIns="45712" numCol="1" anchorCtr="0">
            <a:prstTxWarp prst="textNoShape">
              <a:avLst/>
            </a:prstTxWarp>
            <a:normAutofit fontScale="77500" lnSpcReduction="20000"/>
          </a:bodyPr>
          <a:lstStyle/>
          <a:p>
            <a:pPr defTabSz="891582">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Microsoft’s strategy is to deliver BI to everyone in the organization through the broadly adopted tools of SharePoint and Excel, and built on the scalable SQL Server BI platform.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Based on customer feedback, we are moving the scorecard, dashboard, and analytical capabilities from PerformancePoint Server into SharePoint Server Enterprise, making these capabilities available throughout the organization at a lower TCO.</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In mid CY09, we will release PerformancePoint Server 2007 “Service Pack 3” which will include updates to the current product’s Planning module. Thereafter, customers should not expect further investment in standalone versions of PerformancePoint Server. Support of our Planning customers is our top priority.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These changes enable customers to deploy a complete BI solution with existing investments in SharePoint Server, SQL Server, and Excel, the most widely used analysis and planning tool in market today. </a:t>
            </a:r>
          </a:p>
          <a:p>
            <a:endParaRPr lang="en-US" dirty="0" smtClean="0"/>
          </a:p>
          <a:p>
            <a:r>
              <a:rPr lang="en-US" b="1" dirty="0" smtClean="0"/>
              <a:t>Why are we making these changes?</a:t>
            </a:r>
          </a:p>
          <a:p>
            <a:endParaRPr lang="en-US" dirty="0" smtClean="0"/>
          </a:p>
          <a:p>
            <a:r>
              <a:rPr lang="en-US" sz="1200" dirty="0" smtClean="0"/>
              <a:t>This is a result of a strategy review across the entire BI stack. </a:t>
            </a:r>
          </a:p>
          <a:p>
            <a:pPr>
              <a:buNone/>
            </a:pPr>
            <a:endParaRPr lang="en-US" sz="1200" dirty="0" smtClean="0"/>
          </a:p>
          <a:p>
            <a:r>
              <a:rPr lang="en-US" sz="1200" dirty="0" smtClean="0"/>
              <a:t>We evaluated customer scenarios, market opportunity, competitors, and the strengths of our own offerings.</a:t>
            </a:r>
          </a:p>
          <a:p>
            <a:endParaRPr lang="en-US" sz="1200" dirty="0" smtClean="0"/>
          </a:p>
          <a:p>
            <a:r>
              <a:rPr lang="en-US" sz="1200" dirty="0" smtClean="0"/>
              <a:t>We will differentiate through rich, self-service analysis capabilities delivered broadly to Information Workers. </a:t>
            </a:r>
          </a:p>
          <a:p>
            <a:endParaRPr lang="en-US" sz="1200" dirty="0" smtClean="0"/>
          </a:p>
          <a:p>
            <a:r>
              <a:rPr lang="en-US" sz="1200" dirty="0" smtClean="0"/>
              <a:t>Customers would prefer we deliver monitoring and analytics broadly as a part of the core IW infrastructure, so we can greatly accelerate adoption, improve the customer experience, and compete more effectively.</a:t>
            </a:r>
          </a:p>
          <a:p>
            <a:endParaRPr lang="en-US" sz="1200" dirty="0" smtClean="0"/>
          </a:p>
          <a:p>
            <a:r>
              <a:rPr lang="en-US" sz="1200" dirty="0" smtClean="0"/>
              <a:t>We’ve concluded depth Planning narrowly appeals to only a small set of users within an organization, and isn’t critical to delivering differentiated BI solutions. </a:t>
            </a:r>
          </a:p>
          <a:p>
            <a:endParaRPr lang="en-US" sz="1200" dirty="0" smtClean="0"/>
          </a:p>
          <a:p>
            <a:r>
              <a:rPr lang="en-US" sz="1200" dirty="0" smtClean="0"/>
              <a:t>We will focus on improving the breadth Planning experiences in Excel, where by far the majority of planning models are created, and sunset PPS as a standalone application effective this March. </a:t>
            </a:r>
          </a:p>
          <a:p>
            <a:endParaRPr lang="en-US" dirty="0"/>
          </a:p>
        </p:txBody>
      </p:sp>
      <p:sp>
        <p:nvSpPr>
          <p:cNvPr id="4" name="Header Placeholder 3"/>
          <p:cNvSpPr>
            <a:spLocks noGrp="1"/>
          </p:cNvSpPr>
          <p:nvPr>
            <p:ph type="hdr" sz="quarter" idx="10"/>
          </p:nvPr>
        </p:nvSpPr>
        <p:spPr/>
        <p:txBody>
          <a:bodyPr/>
          <a:lstStyle/>
          <a:p>
            <a:r>
              <a:rPr lang="en-US" smtClean="0"/>
              <a:t>Microsoft Business Intelligence</a:t>
            </a:r>
            <a:endParaRPr lang="en-US" dirty="0"/>
          </a:p>
        </p:txBody>
      </p:sp>
      <p:sp>
        <p:nvSpPr>
          <p:cNvPr id="5" name="Date Placeholder 4"/>
          <p:cNvSpPr>
            <a:spLocks noGrp="1"/>
          </p:cNvSpPr>
          <p:nvPr>
            <p:ph type="dt" idx="11"/>
          </p:nvPr>
        </p:nvSpPr>
        <p:spPr/>
        <p:txBody>
          <a:bodyPr/>
          <a:lstStyle/>
          <a:p>
            <a:fld id="{C9B2AE39-076B-4086-AF65-2262FCA91866}" type="datetime1">
              <a:rPr lang="en-US" smtClean="0"/>
              <a:pPr/>
              <a:t>4/2/2009</a:t>
            </a:fld>
            <a:endParaRPr lang="en-US"/>
          </a:p>
        </p:txBody>
      </p:sp>
      <p:sp>
        <p:nvSpPr>
          <p:cNvPr id="6" name="Footer Placeholder 5"/>
          <p:cNvSpPr>
            <a:spLocks noGrp="1"/>
          </p:cNvSpPr>
          <p:nvPr>
            <p:ph type="ftr" sz="quarter" idx="12"/>
          </p:nvPr>
        </p:nvSpPr>
        <p:spPr/>
        <p:txBody>
          <a:bodyPr/>
          <a:lstStyle/>
          <a:p>
            <a:r>
              <a:rPr lang="en-US" smtClean="0"/>
              <a:t>© 2008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67F34C10-BFDA-4750-A794-8F308558702E}"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E9B2A-0841-4BC2-8136-D79C92CDC63C}" type="datetimeFigureOut">
              <a:rPr lang="en-US" smtClean="0"/>
              <a:pPr/>
              <a:t>4/2/2009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E9B2A-0841-4BC2-8136-D79C92CDC63C}" type="datetimeFigureOut">
              <a:rPr lang="en-US" smtClean="0"/>
              <a:pPr/>
              <a:t>4/2/2009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E9B2A-0841-4BC2-8136-D79C92CDC63C}" type="datetimeFigureOut">
              <a:rPr lang="en-US" smtClean="0"/>
              <a:pPr/>
              <a:t>4/2/2009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Use for slides with Software Co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460402" y="2333628"/>
            <a:ext cx="8040688" cy="52386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pic>
        <p:nvPicPr>
          <p:cNvPr id="6" name="Picture 6" descr="BizIntel-1_r.png"/>
          <p:cNvPicPr>
            <a:picLocks noChangeAspect="1"/>
          </p:cNvPicPr>
          <p:nvPr userDrawn="1"/>
        </p:nvPicPr>
        <p:blipFill>
          <a:blip r:embed="rId2"/>
          <a:srcRect/>
          <a:stretch>
            <a:fillRect/>
          </a:stretch>
        </p:blipFill>
        <p:spPr bwMode="auto">
          <a:xfrm>
            <a:off x="4313238" y="6035675"/>
            <a:ext cx="4371975" cy="3524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124200" y="6245225"/>
            <a:ext cx="2895600" cy="476250"/>
          </a:xfrm>
          <a:prstGeom prst="rect">
            <a:avLst/>
          </a:prstGeom>
        </p:spPr>
        <p:txBody>
          <a:bodyPr/>
          <a:lstStyle>
            <a:lvl1pPr>
              <a:defRPr>
                <a:latin typeface="Arial" charset="0"/>
                <a:cs typeface="+mn-cs"/>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0"/>
            <a:ext cx="7772400" cy="1470025"/>
          </a:xfrm>
        </p:spPr>
        <p:txBody>
          <a:bodyPr>
            <a:no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457216" y="4748234"/>
            <a:ext cx="6400800" cy="1109658"/>
          </a:xfr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1E9B2A-0841-4BC2-8136-D79C92CDC63C}" type="datetimeFigureOut">
              <a:rPr lang="en-US" smtClean="0"/>
              <a:pPr/>
              <a:t>4/2/2009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E9B2A-0841-4BC2-8136-D79C92CDC63C}" type="datetimeFigureOut">
              <a:rPr lang="en-US" smtClean="0"/>
              <a:pPr/>
              <a:t>4/2/2009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00295"/>
            <a:ext cx="7772400" cy="1362075"/>
          </a:xfrm>
        </p:spPr>
        <p:txBody>
          <a:bodyPr anchor="t">
            <a:noAutofit/>
          </a:bodyPr>
          <a:lstStyle>
            <a:lvl1pPr algn="l">
              <a:defRPr sz="6600" b="1" cap="all">
                <a:solidFill>
                  <a:srgbClr val="93CDDD"/>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785794"/>
            <a:ext cx="7772400" cy="1500187"/>
          </a:xfrm>
        </p:spPr>
        <p:txBody>
          <a:bodyPr anchor="b">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E9B2A-0841-4BC2-8136-D79C92CDC63C}" type="datetimeFigureOut">
              <a:rPr lang="en-US" smtClean="0"/>
              <a:pPr/>
              <a:t>4/2/2009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1E9B2A-0841-4BC2-8136-D79C92CDC63C}" type="datetimeFigureOut">
              <a:rPr lang="en-US" smtClean="0"/>
              <a:pPr/>
              <a:t>4/2/2009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1E9B2A-0841-4BC2-8136-D79C92CDC63C}" type="datetimeFigureOut">
              <a:rPr lang="en-US" smtClean="0"/>
              <a:pPr/>
              <a:t>4/2/2009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1E9B2A-0841-4BC2-8136-D79C92CDC63C}" type="datetimeFigureOut">
              <a:rPr lang="en-US" smtClean="0"/>
              <a:pPr/>
              <a:t>4/2/2009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E9B2A-0841-4BC2-8136-D79C92CDC63C}" type="datetimeFigureOut">
              <a:rPr lang="en-US" smtClean="0"/>
              <a:pPr/>
              <a:t>4/2/2009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E9B2A-0841-4BC2-8136-D79C92CDC63C}" type="datetimeFigureOut">
              <a:rPr lang="en-US" smtClean="0"/>
              <a:pPr/>
              <a:t>4/2/2009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8674D-7215-485C-AAAF-2A2CCD149CAA}"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6.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E9B2A-0841-4BC2-8136-D79C92CDC63C}" type="datetimeFigureOut">
              <a:rPr lang="en-US" smtClean="0"/>
              <a:pPr/>
              <a:t>4/2/2009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8674D-7215-485C-AAAF-2A2CCD149C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2" r:id="rId13"/>
    <p:sldLayoutId id="2147483666" r:id="rId14"/>
    <p:sldLayoutId id="2147483667" r:id="rId15"/>
  </p:sldLayoutIdLst>
  <p:transition>
    <p:fade/>
  </p:transition>
  <p:txStyles>
    <p:titleStyle>
      <a:lvl1pPr algn="ctr" defTabSz="914400" rtl="0" eaLnBrk="1" latinLnBrk="0" hangingPunct="1">
        <a:spcBef>
          <a:spcPct val="0"/>
        </a:spcBef>
        <a:buNone/>
        <a:defRPr sz="4400" kern="1200">
          <a:solidFill>
            <a:schemeClr val="tx1"/>
          </a:solidFill>
          <a:latin typeface="Segoe"/>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Segoe"/>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Segoe"/>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Segoe"/>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Segoe"/>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Segoe"/>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5" r:id="rId1"/>
  </p:sldLayoutIdLst>
  <p:transition>
    <p:fade/>
  </p:transition>
  <p:txStyles>
    <p:titleStyle>
      <a:lvl1pPr algn="l" defTabSz="914400" rtl="0" eaLnBrk="1" latinLnBrk="0" hangingPunct="1">
        <a:lnSpc>
          <a:spcPct val="90000"/>
        </a:lnSpc>
        <a:spcBef>
          <a:spcPct val="0"/>
        </a:spcBef>
        <a:buNone/>
        <a:defRPr lang="en-US" sz="4000" b="0" kern="1200" cap="none" spc="-125" dirty="0">
          <a:ln w="3175">
            <a:noFill/>
          </a:ln>
          <a:solidFill>
            <a:srgbClr val="93CDDD"/>
          </a:solidFill>
          <a:effectLst>
            <a:outerShdw blurRad="50800" dist="38100" dir="2700000" algn="tl" rotWithShape="0">
              <a:prstClr val="black">
                <a:alpha val="40000"/>
              </a:prstClr>
            </a:outerShdw>
          </a:effectLst>
          <a:latin typeface="Segoe"/>
          <a:ea typeface="+mj-ea"/>
          <a:cs typeface="+mj-cs"/>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s.technet.com/voytsekhovsky/" TargetMode="External"/><Relationship Id="rId2" Type="http://schemas.openxmlformats.org/officeDocument/2006/relationships/hyperlink" Target="mailto:maximvo@microsof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notesSlide" Target="../notesSlides/notesSlide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microsoft.com/sqlserver/2008/en/us/fasttrack.aspx"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ms://wm.microsoft.com/ms/msnse/0810/34416/Ted_Kummert_MBR.wmv" TargetMode="External"/><Relationship Id="rId2" Type="http://schemas.openxmlformats.org/officeDocument/2006/relationships/hyperlink" Target="http://www.microsoft.com/sharepoint/mdm/default.mspx" TargetMode="External"/><Relationship Id="rId1" Type="http://schemas.openxmlformats.org/officeDocument/2006/relationships/slideLayout" Target="../slideLayouts/slideLayout3.xml"/><Relationship Id="rId6" Type="http://schemas.openxmlformats.org/officeDocument/2006/relationships/hyperlink" Target="http://sqlclub.ru/forum/viewtopic.php?f=36&amp;t=1379" TargetMode="External"/><Relationship Id="rId5" Type="http://schemas.openxmlformats.org/officeDocument/2006/relationships/hyperlink" Target="http://www.microsoft.com/sqlserver/2008/en/us/madison.aspx" TargetMode="External"/><Relationship Id="rId4" Type="http://schemas.openxmlformats.org/officeDocument/2006/relationships/hyperlink" Target="http://www.microsoft.com/presspass/press/2008/oct08/10-06BI08PR.m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4"/>
            <a:ext cx="7772400" cy="1470025"/>
          </a:xfrm>
        </p:spPr>
        <p:txBody>
          <a:bodyPr/>
          <a:lstStyle/>
          <a:p>
            <a:r>
              <a:rPr lang="en-US" sz="4400" dirty="0" smtClean="0"/>
              <a:t>Microsoft BI</a:t>
            </a:r>
            <a:r>
              <a:rPr lang="en-US" sz="4400" dirty="0" smtClean="0"/>
              <a:t>. </a:t>
            </a:r>
            <a:r>
              <a:rPr lang="ru-RU" sz="4400" dirty="0" smtClean="0"/>
              <a:t>Что дальше?</a:t>
            </a:r>
            <a:endParaRPr lang="en-US" sz="4400" dirty="0"/>
          </a:p>
        </p:txBody>
      </p:sp>
      <p:sp>
        <p:nvSpPr>
          <p:cNvPr id="3" name="Subtitle 2"/>
          <p:cNvSpPr>
            <a:spLocks noGrp="1"/>
          </p:cNvSpPr>
          <p:nvPr>
            <p:ph type="subTitle" idx="1"/>
          </p:nvPr>
        </p:nvSpPr>
        <p:spPr>
          <a:xfrm>
            <a:off x="457216" y="4748234"/>
            <a:ext cx="6400800" cy="1752600"/>
          </a:xfrm>
        </p:spPr>
        <p:txBody>
          <a:bodyPr>
            <a:normAutofit fontScale="92500" lnSpcReduction="20000"/>
          </a:bodyPr>
          <a:lstStyle/>
          <a:p>
            <a:r>
              <a:rPr lang="ru-RU" b="1" dirty="0" smtClean="0"/>
              <a:t>Максим Войцеховский</a:t>
            </a:r>
          </a:p>
          <a:p>
            <a:r>
              <a:rPr lang="en-US" dirty="0" smtClean="0"/>
              <a:t>Microsoft</a:t>
            </a:r>
          </a:p>
          <a:p>
            <a:r>
              <a:rPr lang="en-US" dirty="0" smtClean="0">
                <a:hlinkClick r:id="rId2"/>
              </a:rPr>
              <a:t>maximvo@microsoft.com</a:t>
            </a:r>
            <a:r>
              <a:rPr lang="en-US" dirty="0" smtClean="0"/>
              <a:t> </a:t>
            </a:r>
            <a:endParaRPr lang="ru-RU" dirty="0" smtClean="0"/>
          </a:p>
          <a:p>
            <a:r>
              <a:rPr lang="en-US" dirty="0" smtClean="0">
                <a:hlinkClick r:id="rId3"/>
              </a:rPr>
              <a:t>http://blogs.technet.com/voytsekhovsky/</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p:nvPr/>
        </p:nvGrpSpPr>
        <p:grpSpPr bwMode="invGray">
          <a:xfrm>
            <a:off x="0" y="3495700"/>
            <a:ext cx="9144000" cy="3505200"/>
            <a:chOff x="0" y="1958191"/>
            <a:chExt cx="9144000" cy="4899809"/>
          </a:xfrm>
        </p:grpSpPr>
        <p:sp>
          <p:nvSpPr>
            <p:cNvPr id="95" name="Freeform 9"/>
            <p:cNvSpPr>
              <a:spLocks/>
            </p:cNvSpPr>
            <p:nvPr/>
          </p:nvSpPr>
          <p:spPr bwMode="invGray">
            <a:xfrm>
              <a:off x="0" y="2774716"/>
              <a:ext cx="9144000" cy="4083284"/>
            </a:xfrm>
            <a:custGeom>
              <a:avLst/>
              <a:gdLst/>
              <a:ahLst/>
              <a:cxnLst>
                <a:cxn ang="0">
                  <a:pos x="6912" y="1510"/>
                </a:cxn>
                <a:cxn ang="0">
                  <a:pos x="0" y="1510"/>
                </a:cxn>
                <a:cxn ang="0">
                  <a:pos x="0" y="0"/>
                </a:cxn>
                <a:cxn ang="0">
                  <a:pos x="0" y="0"/>
                </a:cxn>
                <a:cxn ang="0">
                  <a:pos x="68" y="12"/>
                </a:cxn>
                <a:cxn ang="0">
                  <a:pos x="266" y="44"/>
                </a:cxn>
                <a:cxn ang="0">
                  <a:pos x="408" y="65"/>
                </a:cxn>
                <a:cxn ang="0">
                  <a:pos x="579" y="89"/>
                </a:cxn>
                <a:cxn ang="0">
                  <a:pos x="775" y="114"/>
                </a:cxn>
                <a:cxn ang="0">
                  <a:pos x="997" y="140"/>
                </a:cxn>
                <a:cxn ang="0">
                  <a:pos x="1241" y="166"/>
                </a:cxn>
                <a:cxn ang="0">
                  <a:pos x="1508" y="191"/>
                </a:cxn>
                <a:cxn ang="0">
                  <a:pos x="1793" y="215"/>
                </a:cxn>
                <a:cxn ang="0">
                  <a:pos x="1943" y="225"/>
                </a:cxn>
                <a:cxn ang="0">
                  <a:pos x="2099" y="236"/>
                </a:cxn>
                <a:cxn ang="0">
                  <a:pos x="2256" y="246"/>
                </a:cxn>
                <a:cxn ang="0">
                  <a:pos x="2420" y="255"/>
                </a:cxn>
                <a:cxn ang="0">
                  <a:pos x="2585" y="261"/>
                </a:cxn>
                <a:cxn ang="0">
                  <a:pos x="2756" y="268"/>
                </a:cxn>
                <a:cxn ang="0">
                  <a:pos x="2930" y="273"/>
                </a:cxn>
                <a:cxn ang="0">
                  <a:pos x="3106" y="277"/>
                </a:cxn>
                <a:cxn ang="0">
                  <a:pos x="3287" y="280"/>
                </a:cxn>
                <a:cxn ang="0">
                  <a:pos x="3470" y="280"/>
                </a:cxn>
                <a:cxn ang="0">
                  <a:pos x="3470" y="280"/>
                </a:cxn>
                <a:cxn ang="0">
                  <a:pos x="3652" y="280"/>
                </a:cxn>
                <a:cxn ang="0">
                  <a:pos x="3832" y="277"/>
                </a:cxn>
                <a:cxn ang="0">
                  <a:pos x="4009" y="273"/>
                </a:cxn>
                <a:cxn ang="0">
                  <a:pos x="4182" y="268"/>
                </a:cxn>
                <a:cxn ang="0">
                  <a:pos x="4352" y="261"/>
                </a:cxn>
                <a:cxn ang="0">
                  <a:pos x="4518" y="255"/>
                </a:cxn>
                <a:cxn ang="0">
                  <a:pos x="4680" y="246"/>
                </a:cxn>
                <a:cxn ang="0">
                  <a:pos x="4837" y="236"/>
                </a:cxn>
                <a:cxn ang="0">
                  <a:pos x="4991" y="225"/>
                </a:cxn>
                <a:cxn ang="0">
                  <a:pos x="5140" y="215"/>
                </a:cxn>
                <a:cxn ang="0">
                  <a:pos x="5423" y="191"/>
                </a:cxn>
                <a:cxn ang="0">
                  <a:pos x="5686" y="166"/>
                </a:cxn>
                <a:cxn ang="0">
                  <a:pos x="5928" y="140"/>
                </a:cxn>
                <a:cxn ang="0">
                  <a:pos x="6147" y="114"/>
                </a:cxn>
                <a:cxn ang="0">
                  <a:pos x="6342" y="89"/>
                </a:cxn>
                <a:cxn ang="0">
                  <a:pos x="6509" y="65"/>
                </a:cxn>
                <a:cxn ang="0">
                  <a:pos x="6651" y="44"/>
                </a:cxn>
                <a:cxn ang="0">
                  <a:pos x="6763" y="26"/>
                </a:cxn>
                <a:cxn ang="0">
                  <a:pos x="6845" y="12"/>
                </a:cxn>
                <a:cxn ang="0">
                  <a:pos x="6912" y="0"/>
                </a:cxn>
                <a:cxn ang="0">
                  <a:pos x="6912" y="1510"/>
                </a:cxn>
              </a:cxnLst>
              <a:rect l="0" t="0" r="r" b="b"/>
              <a:pathLst>
                <a:path w="6912" h="1510">
                  <a:moveTo>
                    <a:pt x="6912" y="1510"/>
                  </a:moveTo>
                  <a:lnTo>
                    <a:pt x="0" y="1510"/>
                  </a:lnTo>
                  <a:lnTo>
                    <a:pt x="0" y="0"/>
                  </a:lnTo>
                  <a:lnTo>
                    <a:pt x="0" y="0"/>
                  </a:lnTo>
                  <a:lnTo>
                    <a:pt x="68" y="12"/>
                  </a:lnTo>
                  <a:lnTo>
                    <a:pt x="266" y="44"/>
                  </a:lnTo>
                  <a:lnTo>
                    <a:pt x="408" y="65"/>
                  </a:lnTo>
                  <a:lnTo>
                    <a:pt x="579" y="89"/>
                  </a:lnTo>
                  <a:lnTo>
                    <a:pt x="775" y="114"/>
                  </a:lnTo>
                  <a:lnTo>
                    <a:pt x="997" y="140"/>
                  </a:lnTo>
                  <a:lnTo>
                    <a:pt x="1241" y="166"/>
                  </a:lnTo>
                  <a:lnTo>
                    <a:pt x="1508" y="191"/>
                  </a:lnTo>
                  <a:lnTo>
                    <a:pt x="1793" y="215"/>
                  </a:lnTo>
                  <a:lnTo>
                    <a:pt x="1943" y="225"/>
                  </a:lnTo>
                  <a:lnTo>
                    <a:pt x="2099" y="236"/>
                  </a:lnTo>
                  <a:lnTo>
                    <a:pt x="2256" y="246"/>
                  </a:lnTo>
                  <a:lnTo>
                    <a:pt x="2420" y="255"/>
                  </a:lnTo>
                  <a:lnTo>
                    <a:pt x="2585" y="261"/>
                  </a:lnTo>
                  <a:lnTo>
                    <a:pt x="2756" y="268"/>
                  </a:lnTo>
                  <a:lnTo>
                    <a:pt x="2930" y="273"/>
                  </a:lnTo>
                  <a:lnTo>
                    <a:pt x="3106" y="277"/>
                  </a:lnTo>
                  <a:lnTo>
                    <a:pt x="3287" y="280"/>
                  </a:lnTo>
                  <a:lnTo>
                    <a:pt x="3470" y="280"/>
                  </a:lnTo>
                  <a:lnTo>
                    <a:pt x="3470" y="280"/>
                  </a:lnTo>
                  <a:lnTo>
                    <a:pt x="3652" y="280"/>
                  </a:lnTo>
                  <a:lnTo>
                    <a:pt x="3832" y="277"/>
                  </a:lnTo>
                  <a:lnTo>
                    <a:pt x="4009" y="273"/>
                  </a:lnTo>
                  <a:lnTo>
                    <a:pt x="4182" y="268"/>
                  </a:lnTo>
                  <a:lnTo>
                    <a:pt x="4352" y="261"/>
                  </a:lnTo>
                  <a:lnTo>
                    <a:pt x="4518" y="255"/>
                  </a:lnTo>
                  <a:lnTo>
                    <a:pt x="4680" y="246"/>
                  </a:lnTo>
                  <a:lnTo>
                    <a:pt x="4837" y="236"/>
                  </a:lnTo>
                  <a:lnTo>
                    <a:pt x="4991" y="225"/>
                  </a:lnTo>
                  <a:lnTo>
                    <a:pt x="5140" y="215"/>
                  </a:lnTo>
                  <a:lnTo>
                    <a:pt x="5423" y="191"/>
                  </a:lnTo>
                  <a:lnTo>
                    <a:pt x="5686" y="166"/>
                  </a:lnTo>
                  <a:lnTo>
                    <a:pt x="5928" y="140"/>
                  </a:lnTo>
                  <a:lnTo>
                    <a:pt x="6147" y="114"/>
                  </a:lnTo>
                  <a:lnTo>
                    <a:pt x="6342" y="89"/>
                  </a:lnTo>
                  <a:lnTo>
                    <a:pt x="6509" y="65"/>
                  </a:lnTo>
                  <a:lnTo>
                    <a:pt x="6651" y="44"/>
                  </a:lnTo>
                  <a:lnTo>
                    <a:pt x="6763" y="26"/>
                  </a:lnTo>
                  <a:lnTo>
                    <a:pt x="6845" y="12"/>
                  </a:lnTo>
                  <a:lnTo>
                    <a:pt x="6912" y="0"/>
                  </a:lnTo>
                  <a:lnTo>
                    <a:pt x="6912" y="1510"/>
                  </a:lnTo>
                  <a:close/>
                </a:path>
              </a:pathLst>
            </a:custGeom>
            <a:gradFill flip="none" rotWithShape="1">
              <a:gsLst>
                <a:gs pos="0">
                  <a:srgbClr val="000000">
                    <a:alpha val="19000"/>
                  </a:srgbClr>
                </a:gs>
                <a:gs pos="50000">
                  <a:srgbClr val="000000">
                    <a:alpha val="52000"/>
                  </a:srgbClr>
                </a:gs>
                <a:gs pos="100000">
                  <a:srgbClr val="000000">
                    <a:alpha val="67000"/>
                  </a:srgbClr>
                </a:gs>
              </a:gsLst>
              <a:lin ang="16200000" scaled="1"/>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305739" fontAlgn="base">
                <a:spcBef>
                  <a:spcPct val="0"/>
                </a:spcBef>
                <a:spcAft>
                  <a:spcPct val="0"/>
                </a:spcAft>
              </a:pPr>
              <a:endParaRPr lang="en-US" sz="5700" dirty="0" smtClean="0">
                <a:solidFill>
                  <a:srgbClr val="000000"/>
                </a:solidFill>
                <a:latin typeface="Segoe" pitchFamily="34" charset="0"/>
              </a:endParaRPr>
            </a:p>
          </p:txBody>
        </p:sp>
        <p:sp>
          <p:nvSpPr>
            <p:cNvPr id="98" name="Freeform 13"/>
            <p:cNvSpPr>
              <a:spLocks/>
            </p:cNvSpPr>
            <p:nvPr/>
          </p:nvSpPr>
          <p:spPr bwMode="invGray">
            <a:xfrm>
              <a:off x="0" y="1958191"/>
              <a:ext cx="9144000" cy="1498106"/>
            </a:xfrm>
            <a:custGeom>
              <a:avLst/>
              <a:gdLst/>
              <a:ahLst/>
              <a:cxnLst>
                <a:cxn ang="0">
                  <a:pos x="6912" y="267"/>
                </a:cxn>
                <a:cxn ang="0">
                  <a:pos x="6763" y="294"/>
                </a:cxn>
                <a:cxn ang="0">
                  <a:pos x="6512" y="333"/>
                </a:cxn>
                <a:cxn ang="0">
                  <a:pos x="6152" y="383"/>
                </a:cxn>
                <a:cxn ang="0">
                  <a:pos x="5693" y="438"/>
                </a:cxn>
                <a:cxn ang="0">
                  <a:pos x="5146" y="487"/>
                </a:cxn>
                <a:cxn ang="0">
                  <a:pos x="4842" y="510"/>
                </a:cxn>
                <a:cxn ang="0">
                  <a:pos x="4523" y="527"/>
                </a:cxn>
                <a:cxn ang="0">
                  <a:pos x="4187" y="542"/>
                </a:cxn>
                <a:cxn ang="0">
                  <a:pos x="3835" y="551"/>
                </a:cxn>
                <a:cxn ang="0">
                  <a:pos x="3470" y="554"/>
                </a:cxn>
                <a:cxn ang="0">
                  <a:pos x="3290" y="554"/>
                </a:cxn>
                <a:cxn ang="0">
                  <a:pos x="2940" y="547"/>
                </a:cxn>
                <a:cxn ang="0">
                  <a:pos x="2601" y="535"/>
                </a:cxn>
                <a:cxn ang="0">
                  <a:pos x="2274" y="518"/>
                </a:cxn>
                <a:cxn ang="0">
                  <a:pos x="1964" y="499"/>
                </a:cxn>
                <a:cxn ang="0">
                  <a:pos x="1528" y="463"/>
                </a:cxn>
                <a:cxn ang="0">
                  <a:pos x="1014" y="410"/>
                </a:cxn>
                <a:cxn ang="0">
                  <a:pos x="591" y="357"/>
                </a:cxn>
                <a:cxn ang="0">
                  <a:pos x="271" y="311"/>
                </a:cxn>
                <a:cxn ang="0">
                  <a:pos x="0" y="267"/>
                </a:cxn>
                <a:cxn ang="0">
                  <a:pos x="0" y="0"/>
                </a:cxn>
                <a:cxn ang="0">
                  <a:pos x="152" y="46"/>
                </a:cxn>
                <a:cxn ang="0">
                  <a:pos x="408" y="115"/>
                </a:cxn>
                <a:cxn ang="0">
                  <a:pos x="775" y="200"/>
                </a:cxn>
                <a:cxn ang="0">
                  <a:pos x="997" y="246"/>
                </a:cxn>
                <a:cxn ang="0">
                  <a:pos x="1241" y="292"/>
                </a:cxn>
                <a:cxn ang="0">
                  <a:pos x="1508" y="337"/>
                </a:cxn>
                <a:cxn ang="0">
                  <a:pos x="1793" y="378"/>
                </a:cxn>
                <a:cxn ang="0">
                  <a:pos x="2099" y="416"/>
                </a:cxn>
                <a:cxn ang="0">
                  <a:pos x="2420" y="446"/>
                </a:cxn>
                <a:cxn ang="0">
                  <a:pos x="2756" y="472"/>
                </a:cxn>
                <a:cxn ang="0">
                  <a:pos x="3106" y="487"/>
                </a:cxn>
                <a:cxn ang="0">
                  <a:pos x="3470" y="492"/>
                </a:cxn>
                <a:cxn ang="0">
                  <a:pos x="3652" y="491"/>
                </a:cxn>
                <a:cxn ang="0">
                  <a:pos x="4009" y="480"/>
                </a:cxn>
                <a:cxn ang="0">
                  <a:pos x="4352" y="460"/>
                </a:cxn>
                <a:cxn ang="0">
                  <a:pos x="4680" y="433"/>
                </a:cxn>
                <a:cxn ang="0">
                  <a:pos x="4991" y="397"/>
                </a:cxn>
                <a:cxn ang="0">
                  <a:pos x="5285" y="357"/>
                </a:cxn>
                <a:cxn ang="0">
                  <a:pos x="5558" y="315"/>
                </a:cxn>
                <a:cxn ang="0">
                  <a:pos x="5811" y="268"/>
                </a:cxn>
                <a:cxn ang="0">
                  <a:pos x="6041" y="224"/>
                </a:cxn>
                <a:cxn ang="0">
                  <a:pos x="6342" y="156"/>
                </a:cxn>
                <a:cxn ang="0">
                  <a:pos x="6651" y="77"/>
                </a:cxn>
                <a:cxn ang="0">
                  <a:pos x="6845" y="21"/>
                </a:cxn>
                <a:cxn ang="0">
                  <a:pos x="6912" y="267"/>
                </a:cxn>
              </a:cxnLst>
              <a:rect l="0" t="0" r="r" b="b"/>
              <a:pathLst>
                <a:path w="6912" h="554">
                  <a:moveTo>
                    <a:pt x="6912" y="267"/>
                  </a:moveTo>
                  <a:lnTo>
                    <a:pt x="6912" y="267"/>
                  </a:lnTo>
                  <a:lnTo>
                    <a:pt x="6845" y="279"/>
                  </a:lnTo>
                  <a:lnTo>
                    <a:pt x="6763" y="294"/>
                  </a:lnTo>
                  <a:lnTo>
                    <a:pt x="6652" y="311"/>
                  </a:lnTo>
                  <a:lnTo>
                    <a:pt x="6512" y="333"/>
                  </a:lnTo>
                  <a:lnTo>
                    <a:pt x="6345" y="357"/>
                  </a:lnTo>
                  <a:lnTo>
                    <a:pt x="6152" y="383"/>
                  </a:lnTo>
                  <a:lnTo>
                    <a:pt x="5934" y="410"/>
                  </a:lnTo>
                  <a:lnTo>
                    <a:pt x="5693" y="438"/>
                  </a:lnTo>
                  <a:lnTo>
                    <a:pt x="5430" y="463"/>
                  </a:lnTo>
                  <a:lnTo>
                    <a:pt x="5146" y="487"/>
                  </a:lnTo>
                  <a:lnTo>
                    <a:pt x="4996" y="499"/>
                  </a:lnTo>
                  <a:lnTo>
                    <a:pt x="4842" y="510"/>
                  </a:lnTo>
                  <a:lnTo>
                    <a:pt x="4685" y="518"/>
                  </a:lnTo>
                  <a:lnTo>
                    <a:pt x="4523" y="527"/>
                  </a:lnTo>
                  <a:lnTo>
                    <a:pt x="4356" y="535"/>
                  </a:lnTo>
                  <a:lnTo>
                    <a:pt x="4187" y="542"/>
                  </a:lnTo>
                  <a:lnTo>
                    <a:pt x="4013" y="547"/>
                  </a:lnTo>
                  <a:lnTo>
                    <a:pt x="3835" y="551"/>
                  </a:lnTo>
                  <a:lnTo>
                    <a:pt x="3654" y="554"/>
                  </a:lnTo>
                  <a:lnTo>
                    <a:pt x="3470" y="554"/>
                  </a:lnTo>
                  <a:lnTo>
                    <a:pt x="3470" y="554"/>
                  </a:lnTo>
                  <a:lnTo>
                    <a:pt x="3290" y="554"/>
                  </a:lnTo>
                  <a:lnTo>
                    <a:pt x="3114" y="551"/>
                  </a:lnTo>
                  <a:lnTo>
                    <a:pt x="2940" y="547"/>
                  </a:lnTo>
                  <a:lnTo>
                    <a:pt x="2770" y="542"/>
                  </a:lnTo>
                  <a:lnTo>
                    <a:pt x="2601" y="535"/>
                  </a:lnTo>
                  <a:lnTo>
                    <a:pt x="2437" y="527"/>
                  </a:lnTo>
                  <a:lnTo>
                    <a:pt x="2274" y="518"/>
                  </a:lnTo>
                  <a:lnTo>
                    <a:pt x="2117" y="510"/>
                  </a:lnTo>
                  <a:lnTo>
                    <a:pt x="1964" y="499"/>
                  </a:lnTo>
                  <a:lnTo>
                    <a:pt x="1813" y="487"/>
                  </a:lnTo>
                  <a:lnTo>
                    <a:pt x="1528" y="463"/>
                  </a:lnTo>
                  <a:lnTo>
                    <a:pt x="1262" y="438"/>
                  </a:lnTo>
                  <a:lnTo>
                    <a:pt x="1014" y="410"/>
                  </a:lnTo>
                  <a:lnTo>
                    <a:pt x="791" y="383"/>
                  </a:lnTo>
                  <a:lnTo>
                    <a:pt x="591" y="357"/>
                  </a:lnTo>
                  <a:lnTo>
                    <a:pt x="418" y="333"/>
                  </a:lnTo>
                  <a:lnTo>
                    <a:pt x="271" y="311"/>
                  </a:lnTo>
                  <a:lnTo>
                    <a:pt x="70" y="279"/>
                  </a:lnTo>
                  <a:lnTo>
                    <a:pt x="0" y="267"/>
                  </a:lnTo>
                  <a:lnTo>
                    <a:pt x="0" y="0"/>
                  </a:lnTo>
                  <a:lnTo>
                    <a:pt x="0" y="0"/>
                  </a:lnTo>
                  <a:lnTo>
                    <a:pt x="68" y="21"/>
                  </a:lnTo>
                  <a:lnTo>
                    <a:pt x="152" y="46"/>
                  </a:lnTo>
                  <a:lnTo>
                    <a:pt x="266" y="77"/>
                  </a:lnTo>
                  <a:lnTo>
                    <a:pt x="408" y="115"/>
                  </a:lnTo>
                  <a:lnTo>
                    <a:pt x="579" y="156"/>
                  </a:lnTo>
                  <a:lnTo>
                    <a:pt x="775" y="200"/>
                  </a:lnTo>
                  <a:lnTo>
                    <a:pt x="883" y="224"/>
                  </a:lnTo>
                  <a:lnTo>
                    <a:pt x="997" y="246"/>
                  </a:lnTo>
                  <a:lnTo>
                    <a:pt x="1117" y="268"/>
                  </a:lnTo>
                  <a:lnTo>
                    <a:pt x="1241" y="292"/>
                  </a:lnTo>
                  <a:lnTo>
                    <a:pt x="1371" y="315"/>
                  </a:lnTo>
                  <a:lnTo>
                    <a:pt x="1508" y="337"/>
                  </a:lnTo>
                  <a:lnTo>
                    <a:pt x="1648" y="357"/>
                  </a:lnTo>
                  <a:lnTo>
                    <a:pt x="1793" y="378"/>
                  </a:lnTo>
                  <a:lnTo>
                    <a:pt x="1943" y="397"/>
                  </a:lnTo>
                  <a:lnTo>
                    <a:pt x="2099" y="416"/>
                  </a:lnTo>
                  <a:lnTo>
                    <a:pt x="2256" y="433"/>
                  </a:lnTo>
                  <a:lnTo>
                    <a:pt x="2420" y="446"/>
                  </a:lnTo>
                  <a:lnTo>
                    <a:pt x="2585" y="460"/>
                  </a:lnTo>
                  <a:lnTo>
                    <a:pt x="2756" y="472"/>
                  </a:lnTo>
                  <a:lnTo>
                    <a:pt x="2930" y="480"/>
                  </a:lnTo>
                  <a:lnTo>
                    <a:pt x="3106" y="487"/>
                  </a:lnTo>
                  <a:lnTo>
                    <a:pt x="3287" y="491"/>
                  </a:lnTo>
                  <a:lnTo>
                    <a:pt x="3470" y="492"/>
                  </a:lnTo>
                  <a:lnTo>
                    <a:pt x="3470" y="492"/>
                  </a:lnTo>
                  <a:lnTo>
                    <a:pt x="3652" y="491"/>
                  </a:lnTo>
                  <a:lnTo>
                    <a:pt x="3832" y="487"/>
                  </a:lnTo>
                  <a:lnTo>
                    <a:pt x="4009" y="480"/>
                  </a:lnTo>
                  <a:lnTo>
                    <a:pt x="4182" y="472"/>
                  </a:lnTo>
                  <a:lnTo>
                    <a:pt x="4352" y="460"/>
                  </a:lnTo>
                  <a:lnTo>
                    <a:pt x="4518" y="446"/>
                  </a:lnTo>
                  <a:lnTo>
                    <a:pt x="4680" y="433"/>
                  </a:lnTo>
                  <a:lnTo>
                    <a:pt x="4837" y="416"/>
                  </a:lnTo>
                  <a:lnTo>
                    <a:pt x="4991" y="397"/>
                  </a:lnTo>
                  <a:lnTo>
                    <a:pt x="5140" y="378"/>
                  </a:lnTo>
                  <a:lnTo>
                    <a:pt x="5285" y="357"/>
                  </a:lnTo>
                  <a:lnTo>
                    <a:pt x="5423" y="337"/>
                  </a:lnTo>
                  <a:lnTo>
                    <a:pt x="5558" y="315"/>
                  </a:lnTo>
                  <a:lnTo>
                    <a:pt x="5686" y="292"/>
                  </a:lnTo>
                  <a:lnTo>
                    <a:pt x="5811" y="268"/>
                  </a:lnTo>
                  <a:lnTo>
                    <a:pt x="5928" y="246"/>
                  </a:lnTo>
                  <a:lnTo>
                    <a:pt x="6041" y="224"/>
                  </a:lnTo>
                  <a:lnTo>
                    <a:pt x="6147" y="200"/>
                  </a:lnTo>
                  <a:lnTo>
                    <a:pt x="6342" y="156"/>
                  </a:lnTo>
                  <a:lnTo>
                    <a:pt x="6509" y="115"/>
                  </a:lnTo>
                  <a:lnTo>
                    <a:pt x="6651" y="77"/>
                  </a:lnTo>
                  <a:lnTo>
                    <a:pt x="6763" y="46"/>
                  </a:lnTo>
                  <a:lnTo>
                    <a:pt x="6845" y="21"/>
                  </a:lnTo>
                  <a:lnTo>
                    <a:pt x="6912" y="0"/>
                  </a:lnTo>
                  <a:lnTo>
                    <a:pt x="6912" y="267"/>
                  </a:lnTo>
                  <a:close/>
                </a:path>
              </a:pathLst>
            </a:custGeom>
            <a:gradFill flip="none" rotWithShape="1">
              <a:gsLst>
                <a:gs pos="0">
                  <a:schemeClr val="tx1">
                    <a:alpha val="0"/>
                  </a:schemeClr>
                </a:gs>
                <a:gs pos="53000">
                  <a:srgbClr val="A1A1A1">
                    <a:alpha val="0"/>
                  </a:srgbClr>
                </a:gs>
                <a:gs pos="84000">
                  <a:srgbClr val="FFFFFF">
                    <a:alpha val="22000"/>
                  </a:srgbClr>
                </a:gs>
              </a:gsLst>
              <a:path path="circle">
                <a:fillToRect l="50000" t="50000" r="50000" b="50000"/>
              </a:path>
              <a:tileRect/>
            </a:gra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1096919" eaLnBrk="0" fontAlgn="base" hangingPunct="0">
                <a:spcBef>
                  <a:spcPct val="0"/>
                </a:spcBef>
                <a:spcAft>
                  <a:spcPct val="0"/>
                </a:spcAft>
                <a:defRPr/>
              </a:pPr>
              <a:endParaRPr lang="en-US" sz="2400" dirty="0" smtClean="0">
                <a:latin typeface="Segoe" pitchFamily="34" charset="0"/>
              </a:endParaRPr>
            </a:p>
          </p:txBody>
        </p:sp>
      </p:grpSp>
      <p:grpSp>
        <p:nvGrpSpPr>
          <p:cNvPr id="3" name="Group 122"/>
          <p:cNvGrpSpPr/>
          <p:nvPr/>
        </p:nvGrpSpPr>
        <p:grpSpPr bwMode="invGray">
          <a:xfrm>
            <a:off x="1066800" y="2794114"/>
            <a:ext cx="7010400" cy="914400"/>
            <a:chOff x="1066800" y="2651214"/>
            <a:chExt cx="7010400" cy="914400"/>
          </a:xfrm>
        </p:grpSpPr>
        <p:sp>
          <p:nvSpPr>
            <p:cNvPr id="61" name="Rounded Rectangle 60"/>
            <p:cNvSpPr/>
            <p:nvPr/>
          </p:nvSpPr>
          <p:spPr bwMode="invGray">
            <a:xfrm>
              <a:off x="1066800" y="2651214"/>
              <a:ext cx="7010400" cy="914400"/>
            </a:xfrm>
            <a:prstGeom prst="roundRect">
              <a:avLst>
                <a:gd name="adj" fmla="val 11310"/>
              </a:avLst>
            </a:prstGeom>
            <a:gradFill flip="none" rotWithShape="1">
              <a:gsLst>
                <a:gs pos="0">
                  <a:srgbClr val="FFFFFF"/>
                </a:gs>
                <a:gs pos="61000">
                  <a:srgbClr val="FFFFFF">
                    <a:alpha val="20000"/>
                  </a:srgbClr>
                </a:gs>
                <a:gs pos="100000">
                  <a:schemeClr val="accent2">
                    <a:lumMod val="50000"/>
                    <a:alpha val="40000"/>
                  </a:schemeClr>
                </a:gs>
              </a:gsLst>
              <a:lin ang="5400000" scaled="1"/>
              <a:tileRect/>
            </a:gradFill>
            <a:ln w="19050">
              <a:solidFill>
                <a:srgbClr val="FFFFFF">
                  <a:alpha val="67843"/>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1600" b="1" dirty="0" smtClean="0">
                  <a:solidFill>
                    <a:srgbClr val="080808"/>
                  </a:solidFill>
                </a:rPr>
                <a:t>Приложения для конечных пользователей и управления эффективностью</a:t>
              </a:r>
              <a:endParaRPr lang="en-US" sz="1600" b="1" dirty="0">
                <a:solidFill>
                  <a:srgbClr val="080808"/>
                </a:solidFill>
              </a:endParaRPr>
            </a:p>
          </p:txBody>
        </p:sp>
        <p:sp>
          <p:nvSpPr>
            <p:cNvPr id="25" name="Rounded Rectangle 24"/>
            <p:cNvSpPr/>
            <p:nvPr/>
          </p:nvSpPr>
          <p:spPr bwMode="invGray">
            <a:xfrm>
              <a:off x="1524000" y="3032214"/>
              <a:ext cx="2971800" cy="429399"/>
            </a:xfrm>
            <a:prstGeom prst="roundRect">
              <a:avLst/>
            </a:prstGeom>
            <a:gradFill flip="none" rotWithShape="1">
              <a:gsLst>
                <a:gs pos="0">
                  <a:schemeClr val="accent1">
                    <a:lumMod val="50000"/>
                    <a:alpha val="70000"/>
                  </a:schemeClr>
                </a:gs>
                <a:gs pos="77000">
                  <a:schemeClr val="accent1">
                    <a:alpha val="50000"/>
                  </a:schemeClr>
                </a:gs>
                <a:gs pos="100000">
                  <a:schemeClr val="accent1">
                    <a:lumMod val="60000"/>
                    <a:lumOff val="40000"/>
                  </a:schemeClr>
                </a:gs>
              </a:gsLst>
              <a:lin ang="5400000" scaled="1"/>
              <a:tileRect/>
            </a:gradFill>
            <a:ln w="38100">
              <a:noFill/>
            </a:ln>
            <a:effectLst/>
            <a:scene3d>
              <a:camera prst="orthographicFront"/>
              <a:lightRig rig="flat" dir="t">
                <a:rot lat="0" lon="0" rev="5400000"/>
              </a:lightRig>
            </a:scene3d>
            <a:sp3d>
              <a:bevelT w="38100" h="38100" prst="softRound"/>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dirty="0" smtClean="0">
                  <a:solidFill>
                    <a:srgbClr val="FFFFFF"/>
                  </a:solidFill>
                  <a:effectLst>
                    <a:outerShdw blurRad="292100" dist="38100" dir="2700000" sx="101000" sy="101000" algn="tl" rotWithShape="0">
                      <a:srgbClr val="080808"/>
                    </a:outerShdw>
                  </a:effectLst>
                  <a:latin typeface="Segoe Semibold" pitchFamily="34" charset="0"/>
                </a:rPr>
                <a:t>Office System</a:t>
              </a:r>
              <a:endParaRPr lang="en-US" sz="2200" dirty="0">
                <a:solidFill>
                  <a:srgbClr val="FFFFFF"/>
                </a:solidFill>
                <a:effectLst>
                  <a:outerShdw blurRad="292100" dist="38100" dir="2700000" sx="101000" sy="101000" algn="tl" rotWithShape="0">
                    <a:srgbClr val="080808"/>
                  </a:outerShdw>
                </a:effectLst>
                <a:latin typeface="Segoe Semibold" pitchFamily="34" charset="0"/>
              </a:endParaRPr>
            </a:p>
          </p:txBody>
        </p:sp>
        <p:sp>
          <p:nvSpPr>
            <p:cNvPr id="62" name="Rounded Rectangle 61"/>
            <p:cNvSpPr/>
            <p:nvPr/>
          </p:nvSpPr>
          <p:spPr bwMode="invGray">
            <a:xfrm>
              <a:off x="4585607" y="3032214"/>
              <a:ext cx="2971800" cy="429399"/>
            </a:xfrm>
            <a:prstGeom prst="roundRect">
              <a:avLst/>
            </a:prstGeom>
            <a:gradFill flip="none" rotWithShape="1">
              <a:gsLst>
                <a:gs pos="0">
                  <a:schemeClr val="accent2">
                    <a:lumMod val="50000"/>
                    <a:alpha val="70000"/>
                  </a:schemeClr>
                </a:gs>
                <a:gs pos="77000">
                  <a:schemeClr val="accent2">
                    <a:alpha val="50000"/>
                  </a:schemeClr>
                </a:gs>
                <a:gs pos="100000">
                  <a:schemeClr val="accent2">
                    <a:lumMod val="60000"/>
                    <a:lumOff val="40000"/>
                  </a:schemeClr>
                </a:gs>
              </a:gsLst>
              <a:lin ang="5400000" scaled="1"/>
              <a:tileRect/>
            </a:gradFill>
            <a:ln w="38100">
              <a:noFill/>
            </a:ln>
            <a:effectLst/>
            <a:scene3d>
              <a:camera prst="orthographicFront"/>
              <a:lightRig rig="flat" dir="t">
                <a:rot lat="0" lon="0" rev="5400000"/>
              </a:lightRig>
            </a:scene3d>
            <a:sp3d>
              <a:bevelT w="38100" h="38100" prst="softRound"/>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dirty="0" err="1" smtClean="0">
                  <a:solidFill>
                    <a:srgbClr val="FFFFFF"/>
                  </a:solidFill>
                  <a:effectLst>
                    <a:outerShdw blurRad="292100" dist="38100" dir="2700000" sx="101000" sy="101000" algn="tl" rotWithShape="0">
                      <a:srgbClr val="080808"/>
                    </a:outerShdw>
                  </a:effectLst>
                  <a:latin typeface="Segoe Semibold" pitchFamily="34" charset="0"/>
                </a:rPr>
                <a:t>PerformancePoint</a:t>
              </a:r>
              <a:r>
                <a:rPr lang="en-US" dirty="0" smtClean="0">
                  <a:solidFill>
                    <a:srgbClr val="FFFFFF"/>
                  </a:solidFill>
                  <a:effectLst>
                    <a:outerShdw blurRad="292100" dist="38100" dir="2700000" sx="101000" sy="101000" algn="tl" rotWithShape="0">
                      <a:srgbClr val="080808"/>
                    </a:outerShdw>
                  </a:effectLst>
                  <a:latin typeface="Segoe Semibold" pitchFamily="34" charset="0"/>
                </a:rPr>
                <a:t> Server</a:t>
              </a:r>
            </a:p>
          </p:txBody>
        </p:sp>
      </p:grpSp>
      <p:grpSp>
        <p:nvGrpSpPr>
          <p:cNvPr id="4" name="Group 49"/>
          <p:cNvGrpSpPr/>
          <p:nvPr/>
        </p:nvGrpSpPr>
        <p:grpSpPr>
          <a:xfrm>
            <a:off x="1371600" y="6011100"/>
            <a:ext cx="6324600" cy="762000"/>
            <a:chOff x="1371600" y="5868200"/>
            <a:chExt cx="6324600" cy="762000"/>
          </a:xfrm>
        </p:grpSpPr>
        <p:sp>
          <p:nvSpPr>
            <p:cNvPr id="13" name="Cube 12"/>
            <p:cNvSpPr/>
            <p:nvPr/>
          </p:nvSpPr>
          <p:spPr bwMode="invGray">
            <a:xfrm>
              <a:off x="5757136" y="5906300"/>
              <a:ext cx="914400" cy="685800"/>
            </a:xfrm>
            <a:prstGeom prst="cube">
              <a:avLst/>
            </a:prstGeom>
            <a:gradFill>
              <a:gsLst>
                <a:gs pos="0">
                  <a:schemeClr val="bg2">
                    <a:lumMod val="75000"/>
                  </a:schemeClr>
                </a:gs>
                <a:gs pos="50000">
                  <a:schemeClr val="bg2">
                    <a:lumMod val="50000"/>
                  </a:schemeClr>
                </a:gs>
                <a:gs pos="70000">
                  <a:schemeClr val="bg2">
                    <a:lumMod val="50000"/>
                  </a:schemeClr>
                </a:gs>
                <a:gs pos="100000">
                  <a:schemeClr val="bg2">
                    <a:lumMod val="60000"/>
                    <a:lumOff val="40000"/>
                  </a:schemeClr>
                </a:gs>
              </a:gsLst>
            </a:gradFill>
            <a:effectLst>
              <a:outerShdw blurRad="190500" dir="5400000" rotWithShape="0">
                <a:srgbClr val="00B0F0">
                  <a:alpha val="76000"/>
                </a:srgbClr>
              </a:outerShdw>
            </a:effectLst>
          </p:spPr>
          <p:style>
            <a:lnRef idx="0">
              <a:schemeClr val="dk1"/>
            </a:lnRef>
            <a:fillRef idx="3">
              <a:schemeClr val="dk1"/>
            </a:fillRef>
            <a:effectRef idx="3">
              <a:schemeClr val="dk1"/>
            </a:effectRef>
            <a:fontRef idx="minor">
              <a:schemeClr val="lt1"/>
            </a:fontRef>
          </p:style>
          <p:txBody>
            <a:bodyPr rtlCol="0" anchor="ctr"/>
            <a:lstStyle/>
            <a:p>
              <a:pPr algn="ctr" fontAlgn="base">
                <a:spcBef>
                  <a:spcPct val="0"/>
                </a:spcBef>
                <a:spcAft>
                  <a:spcPct val="0"/>
                </a:spcAft>
              </a:pPr>
              <a:endParaRPr lang="en-US"/>
            </a:p>
          </p:txBody>
        </p:sp>
        <p:sp>
          <p:nvSpPr>
            <p:cNvPr id="58" name="Flowchart: Punched Tape 57"/>
            <p:cNvSpPr/>
            <p:nvPr/>
          </p:nvSpPr>
          <p:spPr bwMode="invGray">
            <a:xfrm>
              <a:off x="6781800" y="5906300"/>
              <a:ext cx="914400" cy="685800"/>
            </a:xfrm>
            <a:prstGeom prst="flowChartPunchedTape">
              <a:avLst/>
            </a:prstGeom>
            <a:gradFill flip="none" rotWithShape="1">
              <a:gsLst>
                <a:gs pos="0">
                  <a:schemeClr val="bg2">
                    <a:lumMod val="50000"/>
                  </a:schemeClr>
                </a:gs>
                <a:gs pos="39000">
                  <a:schemeClr val="bg2"/>
                </a:gs>
                <a:gs pos="58000">
                  <a:schemeClr val="bg2">
                    <a:lumMod val="60000"/>
                    <a:lumOff val="40000"/>
                  </a:schemeClr>
                </a:gs>
                <a:gs pos="100000">
                  <a:schemeClr val="bg2">
                    <a:lumMod val="75000"/>
                  </a:schemeClr>
                </a:gs>
              </a:gsLst>
              <a:lin ang="0" scaled="1"/>
              <a:tileRect/>
            </a:gradFill>
            <a:ln w="3175">
              <a:solidFill>
                <a:schemeClr val="bg2">
                  <a:lumMod val="60000"/>
                  <a:lumOff val="40000"/>
                  <a:alpha val="44000"/>
                </a:schemeClr>
              </a:solidFill>
            </a:ln>
            <a:effectLst>
              <a:outerShdw blurRad="63500" dist="38100" dir="5400000" rotWithShape="0">
                <a:srgbClr val="00B0F0">
                  <a:alpha val="45000"/>
                </a:srgbClr>
              </a:outerShdw>
            </a:effectLst>
            <a:scene3d>
              <a:camera prst="orthographicFront" fov="0">
                <a:rot lat="0" lon="0" rev="0"/>
              </a:camera>
              <a:lightRig rig="glow" dir="t">
                <a:rot lat="0" lon="0" rev="6360000"/>
              </a:lightRig>
            </a:scene3d>
            <a:sp3d contourW="1000" prstMaterial="flat">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rtlCol="0" anchor="ctr"/>
            <a:lstStyle/>
            <a:p>
              <a:pPr algn="ctr" fontAlgn="base">
                <a:spcBef>
                  <a:spcPct val="0"/>
                </a:spcBef>
                <a:spcAft>
                  <a:spcPct val="0"/>
                </a:spcAft>
              </a:pPr>
              <a:endParaRPr lang="en-US">
                <a:solidFill>
                  <a:schemeClr val="lt1"/>
                </a:solidFill>
              </a:endParaRPr>
            </a:p>
          </p:txBody>
        </p:sp>
        <p:sp>
          <p:nvSpPr>
            <p:cNvPr id="101" name="Can 100"/>
            <p:cNvSpPr/>
            <p:nvPr/>
          </p:nvSpPr>
          <p:spPr bwMode="invGray">
            <a:xfrm>
              <a:off x="1371600" y="5868200"/>
              <a:ext cx="986118" cy="762000"/>
            </a:xfrm>
            <a:prstGeom prst="can">
              <a:avLst>
                <a:gd name="adj" fmla="val 39436"/>
              </a:avLst>
            </a:prstGeom>
            <a:gradFill>
              <a:gsLst>
                <a:gs pos="0">
                  <a:schemeClr val="bg2">
                    <a:lumMod val="75000"/>
                  </a:schemeClr>
                </a:gs>
                <a:gs pos="50000">
                  <a:schemeClr val="bg2">
                    <a:lumMod val="50000"/>
                  </a:schemeClr>
                </a:gs>
                <a:gs pos="70000">
                  <a:schemeClr val="bg2">
                    <a:lumMod val="50000"/>
                  </a:schemeClr>
                </a:gs>
                <a:gs pos="100000">
                  <a:schemeClr val="bg2">
                    <a:lumMod val="60000"/>
                    <a:lumOff val="40000"/>
                  </a:schemeClr>
                </a:gs>
              </a:gsLst>
            </a:gradFill>
            <a:effectLst>
              <a:outerShdw blurRad="190500" dir="5400000" rotWithShape="0">
                <a:srgbClr val="00B0F0">
                  <a:alpha val="76000"/>
                </a:srgbClr>
              </a:outerShdw>
            </a:effectLst>
          </p:spPr>
          <p:style>
            <a:lnRef idx="0">
              <a:schemeClr val="dk1"/>
            </a:lnRef>
            <a:fillRef idx="3">
              <a:schemeClr val="dk1"/>
            </a:fillRef>
            <a:effectRef idx="3">
              <a:schemeClr val="dk1"/>
            </a:effectRef>
            <a:fontRef idx="minor">
              <a:schemeClr val="lt1"/>
            </a:fontRef>
          </p:style>
          <p:txBody>
            <a:bodyPr rtlCol="0" anchor="ctr"/>
            <a:lstStyle/>
            <a:p>
              <a:pPr algn="ctr" fontAlgn="base">
                <a:spcBef>
                  <a:spcPct val="0"/>
                </a:spcBef>
                <a:spcAft>
                  <a:spcPct val="0"/>
                </a:spcAft>
              </a:pPr>
              <a:endParaRPr lang="en-US" dirty="0" smtClean="0"/>
            </a:p>
          </p:txBody>
        </p:sp>
        <p:sp>
          <p:nvSpPr>
            <p:cNvPr id="104" name="Can 103"/>
            <p:cNvSpPr/>
            <p:nvPr/>
          </p:nvSpPr>
          <p:spPr bwMode="invGray">
            <a:xfrm>
              <a:off x="2467984" y="5868200"/>
              <a:ext cx="986118" cy="762000"/>
            </a:xfrm>
            <a:prstGeom prst="can">
              <a:avLst>
                <a:gd name="adj" fmla="val 39436"/>
              </a:avLst>
            </a:prstGeom>
            <a:gradFill>
              <a:gsLst>
                <a:gs pos="0">
                  <a:schemeClr val="bg2">
                    <a:lumMod val="75000"/>
                  </a:schemeClr>
                </a:gs>
                <a:gs pos="50000">
                  <a:schemeClr val="bg2">
                    <a:lumMod val="50000"/>
                  </a:schemeClr>
                </a:gs>
                <a:gs pos="70000">
                  <a:schemeClr val="bg2">
                    <a:lumMod val="50000"/>
                  </a:schemeClr>
                </a:gs>
                <a:gs pos="100000">
                  <a:schemeClr val="bg2">
                    <a:lumMod val="60000"/>
                    <a:lumOff val="40000"/>
                  </a:schemeClr>
                </a:gs>
              </a:gsLst>
            </a:gradFill>
            <a:effectLst>
              <a:outerShdw blurRad="190500" dir="5400000" rotWithShape="0">
                <a:srgbClr val="00B0F0">
                  <a:alpha val="76000"/>
                </a:srgbClr>
              </a:outerShdw>
            </a:effectLst>
          </p:spPr>
          <p:style>
            <a:lnRef idx="0">
              <a:schemeClr val="dk1"/>
            </a:lnRef>
            <a:fillRef idx="3">
              <a:schemeClr val="dk1"/>
            </a:fillRef>
            <a:effectRef idx="3">
              <a:schemeClr val="dk1"/>
            </a:effectRef>
            <a:fontRef idx="minor">
              <a:schemeClr val="lt1"/>
            </a:fontRef>
          </p:style>
          <p:txBody>
            <a:bodyPr rtlCol="0" anchor="ctr"/>
            <a:lstStyle/>
            <a:p>
              <a:pPr algn="ctr" fontAlgn="base">
                <a:spcBef>
                  <a:spcPct val="0"/>
                </a:spcBef>
                <a:spcAft>
                  <a:spcPct val="0"/>
                </a:spcAft>
              </a:pPr>
              <a:endParaRPr lang="en-US" dirty="0" smtClean="0"/>
            </a:p>
          </p:txBody>
        </p:sp>
        <p:sp>
          <p:nvSpPr>
            <p:cNvPr id="107" name="Can 106"/>
            <p:cNvSpPr/>
            <p:nvPr/>
          </p:nvSpPr>
          <p:spPr bwMode="invGray">
            <a:xfrm>
              <a:off x="3564368" y="5868200"/>
              <a:ext cx="986118" cy="762000"/>
            </a:xfrm>
            <a:prstGeom prst="can">
              <a:avLst>
                <a:gd name="adj" fmla="val 39436"/>
              </a:avLst>
            </a:prstGeom>
            <a:gradFill>
              <a:gsLst>
                <a:gs pos="0">
                  <a:schemeClr val="bg2">
                    <a:lumMod val="75000"/>
                  </a:schemeClr>
                </a:gs>
                <a:gs pos="50000">
                  <a:schemeClr val="bg2">
                    <a:lumMod val="50000"/>
                  </a:schemeClr>
                </a:gs>
                <a:gs pos="70000">
                  <a:schemeClr val="bg2">
                    <a:lumMod val="50000"/>
                  </a:schemeClr>
                </a:gs>
                <a:gs pos="100000">
                  <a:schemeClr val="bg2">
                    <a:lumMod val="60000"/>
                    <a:lumOff val="40000"/>
                  </a:schemeClr>
                </a:gs>
              </a:gsLst>
            </a:gradFill>
            <a:effectLst>
              <a:outerShdw blurRad="190500" dir="5400000" rotWithShape="0">
                <a:srgbClr val="00B0F0">
                  <a:alpha val="76000"/>
                </a:srgbClr>
              </a:outerShdw>
            </a:effectLst>
          </p:spPr>
          <p:style>
            <a:lnRef idx="0">
              <a:schemeClr val="dk1"/>
            </a:lnRef>
            <a:fillRef idx="3">
              <a:schemeClr val="dk1"/>
            </a:fillRef>
            <a:effectRef idx="3">
              <a:schemeClr val="dk1"/>
            </a:effectRef>
            <a:fontRef idx="minor">
              <a:schemeClr val="lt1"/>
            </a:fontRef>
          </p:style>
          <p:txBody>
            <a:bodyPr rtlCol="0" anchor="ctr"/>
            <a:lstStyle/>
            <a:p>
              <a:pPr algn="ctr" fontAlgn="base">
                <a:spcBef>
                  <a:spcPct val="0"/>
                </a:spcBef>
                <a:spcAft>
                  <a:spcPct val="0"/>
                </a:spcAft>
              </a:pPr>
              <a:endParaRPr lang="en-US" dirty="0" smtClean="0"/>
            </a:p>
          </p:txBody>
        </p:sp>
        <p:sp>
          <p:nvSpPr>
            <p:cNvPr id="110" name="Can 109"/>
            <p:cNvSpPr/>
            <p:nvPr/>
          </p:nvSpPr>
          <p:spPr bwMode="invGray">
            <a:xfrm>
              <a:off x="4664885" y="5868200"/>
              <a:ext cx="986118" cy="762000"/>
            </a:xfrm>
            <a:prstGeom prst="can">
              <a:avLst>
                <a:gd name="adj" fmla="val 39436"/>
              </a:avLst>
            </a:prstGeom>
            <a:gradFill>
              <a:gsLst>
                <a:gs pos="0">
                  <a:schemeClr val="bg2">
                    <a:lumMod val="75000"/>
                  </a:schemeClr>
                </a:gs>
                <a:gs pos="50000">
                  <a:schemeClr val="bg2">
                    <a:lumMod val="50000"/>
                  </a:schemeClr>
                </a:gs>
                <a:gs pos="70000">
                  <a:schemeClr val="bg2">
                    <a:lumMod val="50000"/>
                  </a:schemeClr>
                </a:gs>
                <a:gs pos="100000">
                  <a:schemeClr val="bg2">
                    <a:lumMod val="60000"/>
                    <a:lumOff val="40000"/>
                  </a:schemeClr>
                </a:gs>
              </a:gsLst>
            </a:gradFill>
            <a:effectLst>
              <a:outerShdw blurRad="190500" dir="5400000" rotWithShape="0">
                <a:srgbClr val="00B0F0">
                  <a:alpha val="76000"/>
                </a:srgbClr>
              </a:outerShdw>
            </a:effectLst>
          </p:spPr>
          <p:style>
            <a:lnRef idx="0">
              <a:schemeClr val="dk1"/>
            </a:lnRef>
            <a:fillRef idx="3">
              <a:schemeClr val="dk1"/>
            </a:fillRef>
            <a:effectRef idx="3">
              <a:schemeClr val="dk1"/>
            </a:effectRef>
            <a:fontRef idx="minor">
              <a:schemeClr val="lt1"/>
            </a:fontRef>
          </p:style>
          <p:txBody>
            <a:bodyPr rtlCol="0" anchor="ctr"/>
            <a:lstStyle/>
            <a:p>
              <a:pPr algn="ctr" fontAlgn="base">
                <a:spcBef>
                  <a:spcPct val="0"/>
                </a:spcBef>
                <a:spcAft>
                  <a:spcPct val="0"/>
                </a:spcAft>
              </a:pPr>
              <a:endParaRPr lang="en-US" dirty="0" smtClean="0"/>
            </a:p>
          </p:txBody>
        </p:sp>
        <p:pic>
          <p:nvPicPr>
            <p:cNvPr id="146434" name="Picture 2" descr="\\showsrus\images\LOGOS\GEN_LOGO\O\ORACLE.png"/>
            <p:cNvPicPr>
              <a:picLocks noChangeAspect="1" noChangeArrowheads="1"/>
            </p:cNvPicPr>
            <p:nvPr/>
          </p:nvPicPr>
          <p:blipFill>
            <a:blip r:embed="rId2" cstate="print">
              <a:lum bright="10000"/>
            </a:blip>
            <a:srcRect/>
            <a:stretch>
              <a:fillRect/>
            </a:stretch>
          </p:blipFill>
          <p:spPr bwMode="black">
            <a:xfrm>
              <a:off x="2514600" y="6268646"/>
              <a:ext cx="914400" cy="116681"/>
            </a:xfrm>
            <a:prstGeom prst="rect">
              <a:avLst/>
            </a:prstGeom>
            <a:noFill/>
          </p:spPr>
        </p:pic>
        <p:pic>
          <p:nvPicPr>
            <p:cNvPr id="146435" name="Picture 3" descr="\\showsrus\images\LOGOS\GEN_LOGO\S\SAP logo med.png"/>
            <p:cNvPicPr>
              <a:picLocks noChangeAspect="1" noChangeArrowheads="1"/>
            </p:cNvPicPr>
            <p:nvPr/>
          </p:nvPicPr>
          <p:blipFill>
            <a:blip r:embed="rId3" cstate="print">
              <a:lum bright="10000"/>
            </a:blip>
            <a:srcRect/>
            <a:stretch>
              <a:fillRect/>
            </a:stretch>
          </p:blipFill>
          <p:spPr bwMode="invGray">
            <a:xfrm>
              <a:off x="3762555" y="6249200"/>
              <a:ext cx="688258" cy="304800"/>
            </a:xfrm>
            <a:prstGeom prst="rect">
              <a:avLst/>
            </a:prstGeom>
            <a:noFill/>
          </p:spPr>
        </p:pic>
        <p:pic>
          <p:nvPicPr>
            <p:cNvPr id="146436" name="Picture 4" descr="\\showsrus\images\LOGOS\GEN_LOGO\S\Siebel-logo-color.png"/>
            <p:cNvPicPr>
              <a:picLocks noChangeAspect="1" noChangeArrowheads="1"/>
            </p:cNvPicPr>
            <p:nvPr/>
          </p:nvPicPr>
          <p:blipFill>
            <a:blip r:embed="rId4" cstate="print">
              <a:lum bright="20000"/>
            </a:blip>
            <a:srcRect/>
            <a:stretch>
              <a:fillRect/>
            </a:stretch>
          </p:blipFill>
          <p:spPr bwMode="invGray">
            <a:xfrm>
              <a:off x="4715578" y="6325400"/>
              <a:ext cx="897980" cy="177800"/>
            </a:xfrm>
            <a:prstGeom prst="rect">
              <a:avLst/>
            </a:prstGeom>
            <a:noFill/>
          </p:spPr>
        </p:pic>
        <p:pic>
          <p:nvPicPr>
            <p:cNvPr id="146437" name="Picture 5" descr="C:\Program Files\Microsoft Resource DVD Artwork\DVD_ART\BoxShots_Logos\Microsoft Dynamics\Dynamics-Brand signature\MS Dynamics logo reverse v.png"/>
            <p:cNvPicPr>
              <a:picLocks noChangeAspect="1" noChangeArrowheads="1"/>
            </p:cNvPicPr>
            <p:nvPr/>
          </p:nvPicPr>
          <p:blipFill>
            <a:blip r:embed="rId5" cstate="print"/>
            <a:srcRect/>
            <a:stretch>
              <a:fillRect/>
            </a:stretch>
          </p:blipFill>
          <p:spPr bwMode="invGray">
            <a:xfrm>
              <a:off x="1371600" y="6172200"/>
              <a:ext cx="1019489" cy="365317"/>
            </a:xfrm>
            <a:prstGeom prst="rect">
              <a:avLst/>
            </a:prstGeom>
            <a:noFill/>
          </p:spPr>
        </p:pic>
      </p:grpSp>
      <p:grpSp>
        <p:nvGrpSpPr>
          <p:cNvPr id="5" name="Group 48"/>
          <p:cNvGrpSpPr/>
          <p:nvPr/>
        </p:nvGrpSpPr>
        <p:grpSpPr>
          <a:xfrm>
            <a:off x="1521760" y="5629300"/>
            <a:ext cx="6060141" cy="657452"/>
            <a:chOff x="1521760" y="5486400"/>
            <a:chExt cx="6060141" cy="657452"/>
          </a:xfrm>
        </p:grpSpPr>
        <p:pic>
          <p:nvPicPr>
            <p:cNvPr id="146438" name="Picture 6" descr="C:\Program Files\Microsoft Resource DVD Artwork\DVD_ART\Artwork_Imagery\Shapes and Graphics\Arrows - arrow\Straight\white semi clear arrow.png"/>
            <p:cNvPicPr>
              <a:picLocks noChangeAspect="1" noChangeArrowheads="1"/>
            </p:cNvPicPr>
            <p:nvPr/>
          </p:nvPicPr>
          <p:blipFill>
            <a:blip r:embed="rId6"/>
            <a:srcRect/>
            <a:stretch>
              <a:fillRect/>
            </a:stretch>
          </p:blipFill>
          <p:spPr bwMode="invGray">
            <a:xfrm rot="5400000">
              <a:off x="1535936" y="5472224"/>
              <a:ext cx="657447" cy="685800"/>
            </a:xfrm>
            <a:prstGeom prst="rect">
              <a:avLst/>
            </a:prstGeom>
            <a:noFill/>
          </p:spPr>
        </p:pic>
        <p:pic>
          <p:nvPicPr>
            <p:cNvPr id="113" name="Picture 6" descr="C:\Program Files\Microsoft Resource DVD Artwork\DVD_ART\Artwork_Imagery\Shapes and Graphics\Arrows - arrow\Straight\white semi clear arrow.png"/>
            <p:cNvPicPr>
              <a:picLocks noChangeAspect="1" noChangeArrowheads="1"/>
            </p:cNvPicPr>
            <p:nvPr/>
          </p:nvPicPr>
          <p:blipFill>
            <a:blip r:embed="rId6"/>
            <a:srcRect/>
            <a:stretch>
              <a:fillRect/>
            </a:stretch>
          </p:blipFill>
          <p:spPr bwMode="invGray">
            <a:xfrm rot="5400000">
              <a:off x="2632320" y="5472225"/>
              <a:ext cx="657447" cy="685800"/>
            </a:xfrm>
            <a:prstGeom prst="rect">
              <a:avLst/>
            </a:prstGeom>
            <a:noFill/>
          </p:spPr>
        </p:pic>
        <p:pic>
          <p:nvPicPr>
            <p:cNvPr id="114" name="Picture 6" descr="C:\Program Files\Microsoft Resource DVD Artwork\DVD_ART\Artwork_Imagery\Shapes and Graphics\Arrows - arrow\Straight\white semi clear arrow.png"/>
            <p:cNvPicPr>
              <a:picLocks noChangeAspect="1" noChangeArrowheads="1"/>
            </p:cNvPicPr>
            <p:nvPr/>
          </p:nvPicPr>
          <p:blipFill>
            <a:blip r:embed="rId6"/>
            <a:srcRect/>
            <a:stretch>
              <a:fillRect/>
            </a:stretch>
          </p:blipFill>
          <p:spPr bwMode="invGray">
            <a:xfrm rot="5400000">
              <a:off x="3728704" y="5472226"/>
              <a:ext cx="657447" cy="685800"/>
            </a:xfrm>
            <a:prstGeom prst="rect">
              <a:avLst/>
            </a:prstGeom>
            <a:noFill/>
          </p:spPr>
        </p:pic>
        <p:pic>
          <p:nvPicPr>
            <p:cNvPr id="115" name="Picture 6" descr="C:\Program Files\Microsoft Resource DVD Artwork\DVD_ART\Artwork_Imagery\Shapes and Graphics\Arrows - arrow\Straight\white semi clear arrow.png"/>
            <p:cNvPicPr>
              <a:picLocks noChangeAspect="1" noChangeArrowheads="1"/>
            </p:cNvPicPr>
            <p:nvPr/>
          </p:nvPicPr>
          <p:blipFill>
            <a:blip r:embed="rId6"/>
            <a:srcRect/>
            <a:stretch>
              <a:fillRect/>
            </a:stretch>
          </p:blipFill>
          <p:spPr bwMode="invGray">
            <a:xfrm rot="5400000">
              <a:off x="4829221" y="5472227"/>
              <a:ext cx="657447" cy="685800"/>
            </a:xfrm>
            <a:prstGeom prst="rect">
              <a:avLst/>
            </a:prstGeom>
            <a:noFill/>
          </p:spPr>
        </p:pic>
        <p:pic>
          <p:nvPicPr>
            <p:cNvPr id="116" name="Picture 6" descr="C:\Program Files\Microsoft Resource DVD Artwork\DVD_ART\Artwork_Imagery\Shapes and Graphics\Arrows - arrow\Straight\white semi clear arrow.png"/>
            <p:cNvPicPr>
              <a:picLocks noChangeAspect="1" noChangeArrowheads="1"/>
            </p:cNvPicPr>
            <p:nvPr/>
          </p:nvPicPr>
          <p:blipFill>
            <a:blip r:embed="rId6"/>
            <a:srcRect/>
            <a:stretch>
              <a:fillRect/>
            </a:stretch>
          </p:blipFill>
          <p:spPr bwMode="invGray">
            <a:xfrm rot="5400000">
              <a:off x="5885613" y="5472228"/>
              <a:ext cx="657447" cy="685800"/>
            </a:xfrm>
            <a:prstGeom prst="rect">
              <a:avLst/>
            </a:prstGeom>
            <a:noFill/>
          </p:spPr>
        </p:pic>
        <p:pic>
          <p:nvPicPr>
            <p:cNvPr id="117" name="Picture 6" descr="C:\Program Files\Microsoft Resource DVD Artwork\DVD_ART\Artwork_Imagery\Shapes and Graphics\Arrows - arrow\Straight\white semi clear arrow.png"/>
            <p:cNvPicPr>
              <a:picLocks noChangeAspect="1" noChangeArrowheads="1"/>
            </p:cNvPicPr>
            <p:nvPr/>
          </p:nvPicPr>
          <p:blipFill>
            <a:blip r:embed="rId6"/>
            <a:srcRect/>
            <a:stretch>
              <a:fillRect/>
            </a:stretch>
          </p:blipFill>
          <p:spPr bwMode="invGray">
            <a:xfrm rot="5400000">
              <a:off x="6910277" y="5472229"/>
              <a:ext cx="657447" cy="685800"/>
            </a:xfrm>
            <a:prstGeom prst="rect">
              <a:avLst/>
            </a:prstGeom>
            <a:noFill/>
          </p:spPr>
        </p:pic>
      </p:grpSp>
      <p:grpSp>
        <p:nvGrpSpPr>
          <p:cNvPr id="6" name="Group 123"/>
          <p:cNvGrpSpPr/>
          <p:nvPr/>
        </p:nvGrpSpPr>
        <p:grpSpPr bwMode="invGray">
          <a:xfrm>
            <a:off x="1066800" y="3801300"/>
            <a:ext cx="7013448" cy="2011680"/>
            <a:chOff x="1066800" y="3658400"/>
            <a:chExt cx="7013448" cy="2011680"/>
          </a:xfrm>
        </p:grpSpPr>
        <p:sp>
          <p:nvSpPr>
            <p:cNvPr id="72" name="Round Same Side Corner Rectangle 71"/>
            <p:cNvSpPr/>
            <p:nvPr/>
          </p:nvSpPr>
          <p:spPr bwMode="invGray">
            <a:xfrm>
              <a:off x="1066800" y="3658400"/>
              <a:ext cx="7013448" cy="2011680"/>
            </a:xfrm>
            <a:prstGeom prst="round2SameRect">
              <a:avLst>
                <a:gd name="adj1" fmla="val 3680"/>
                <a:gd name="adj2" fmla="val 25222"/>
              </a:avLst>
            </a:prstGeom>
            <a:gradFill flip="none" rotWithShape="1">
              <a:gsLst>
                <a:gs pos="0">
                  <a:srgbClr val="FFFFFF"/>
                </a:gs>
                <a:gs pos="27000">
                  <a:srgbClr val="FFFFFF">
                    <a:alpha val="20000"/>
                  </a:srgbClr>
                </a:gs>
                <a:gs pos="100000">
                  <a:schemeClr val="accent4">
                    <a:lumMod val="50000"/>
                    <a:alpha val="37000"/>
                  </a:schemeClr>
                </a:gs>
              </a:gsLst>
              <a:lin ang="5400000" scaled="1"/>
              <a:tileRect/>
            </a:gradFill>
            <a:ln w="19050">
              <a:solidFill>
                <a:srgbClr val="FFFFFF">
                  <a:alpha val="67843"/>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1600" b="1" dirty="0" smtClean="0">
                  <a:solidFill>
                    <a:srgbClr val="080808"/>
                  </a:solidFill>
                </a:rPr>
                <a:t>Платформа </a:t>
              </a:r>
              <a:r>
                <a:rPr lang="en-US" sz="1600" b="1" dirty="0" smtClean="0">
                  <a:solidFill>
                    <a:srgbClr val="080808"/>
                  </a:solidFill>
                </a:rPr>
                <a:t>BI</a:t>
              </a:r>
              <a:endParaRPr lang="en-US" sz="1600" b="1" dirty="0">
                <a:solidFill>
                  <a:srgbClr val="080808"/>
                </a:solidFill>
              </a:endParaRPr>
            </a:p>
          </p:txBody>
        </p:sp>
        <p:sp>
          <p:nvSpPr>
            <p:cNvPr id="64" name="Rounded Rectangle 63"/>
            <p:cNvSpPr/>
            <p:nvPr/>
          </p:nvSpPr>
          <p:spPr bwMode="invGray">
            <a:xfrm>
              <a:off x="1524000" y="4025075"/>
              <a:ext cx="2971800" cy="533400"/>
            </a:xfrm>
            <a:prstGeom prst="roundRect">
              <a:avLst/>
            </a:prstGeom>
            <a:gradFill flip="none" rotWithShape="1">
              <a:gsLst>
                <a:gs pos="1000">
                  <a:schemeClr val="accent4">
                    <a:lumMod val="50000"/>
                    <a:alpha val="70000"/>
                  </a:schemeClr>
                </a:gs>
                <a:gs pos="77000">
                  <a:schemeClr val="accent4">
                    <a:alpha val="50000"/>
                  </a:schemeClr>
                </a:gs>
                <a:gs pos="100000">
                  <a:schemeClr val="accent4">
                    <a:lumMod val="60000"/>
                    <a:lumOff val="40000"/>
                  </a:schemeClr>
                </a:gs>
              </a:gsLst>
              <a:lin ang="5400000" scaled="1"/>
              <a:tileRect/>
            </a:gradFill>
            <a:ln w="38100">
              <a:noFill/>
            </a:ln>
            <a:effectLst/>
            <a:scene3d>
              <a:camera prst="orthographicFront"/>
              <a:lightRig rig="flat" dir="t">
                <a:rot lat="0" lon="0" rev="5400000"/>
              </a:lightRig>
            </a:scene3d>
            <a:sp3d>
              <a:bevelT w="38100" h="38100" prst="softRound"/>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lnSpc>
                  <a:spcPct val="80000"/>
                </a:lnSpc>
                <a:spcBef>
                  <a:spcPct val="0"/>
                </a:spcBef>
                <a:spcAft>
                  <a:spcPct val="0"/>
                </a:spcAft>
                <a:defRPr/>
              </a:pPr>
              <a:r>
                <a:rPr lang="en-US" sz="1600" dirty="0" smtClean="0">
                  <a:solidFill>
                    <a:srgbClr val="FFFFFF"/>
                  </a:solidFill>
                  <a:effectLst>
                    <a:outerShdw blurRad="292100" dist="38100" dir="2700000" sx="101000" sy="101000" algn="tl" rotWithShape="0">
                      <a:srgbClr val="080808"/>
                    </a:outerShdw>
                  </a:effectLst>
                  <a:latin typeface="Segoe Semibold" pitchFamily="34" charset="0"/>
                </a:rPr>
                <a:t>SQL Server </a:t>
              </a:r>
            </a:p>
            <a:p>
              <a:pPr algn="ctr" defTabSz="914400" fontAlgn="base">
                <a:lnSpc>
                  <a:spcPct val="80000"/>
                </a:lnSpc>
                <a:spcBef>
                  <a:spcPct val="0"/>
                </a:spcBef>
                <a:spcAft>
                  <a:spcPct val="0"/>
                </a:spcAft>
                <a:defRPr/>
              </a:pPr>
              <a:r>
                <a:rPr lang="en-US" sz="1600" dirty="0" smtClean="0">
                  <a:solidFill>
                    <a:srgbClr val="FFFFFF"/>
                  </a:solidFill>
                  <a:effectLst>
                    <a:outerShdw blurRad="292100" dist="38100" dir="2700000" sx="101000" sy="101000" algn="tl" rotWithShape="0">
                      <a:srgbClr val="080808"/>
                    </a:outerShdw>
                  </a:effectLst>
                  <a:latin typeface="Segoe Semibold" pitchFamily="34" charset="0"/>
                </a:rPr>
                <a:t>Reporting Services</a:t>
              </a:r>
            </a:p>
          </p:txBody>
        </p:sp>
        <p:sp>
          <p:nvSpPr>
            <p:cNvPr id="65" name="Rounded Rectangle 64"/>
            <p:cNvSpPr/>
            <p:nvPr/>
          </p:nvSpPr>
          <p:spPr bwMode="invGray">
            <a:xfrm>
              <a:off x="4565125" y="4025075"/>
              <a:ext cx="2971800" cy="533400"/>
            </a:xfrm>
            <a:prstGeom prst="roundRect">
              <a:avLst/>
            </a:prstGeom>
            <a:gradFill flip="none" rotWithShape="1">
              <a:gsLst>
                <a:gs pos="0">
                  <a:schemeClr val="accent4">
                    <a:lumMod val="50000"/>
                    <a:alpha val="30000"/>
                  </a:schemeClr>
                </a:gs>
                <a:gs pos="77000">
                  <a:schemeClr val="accent4">
                    <a:alpha val="50000"/>
                  </a:schemeClr>
                </a:gs>
                <a:gs pos="100000">
                  <a:schemeClr val="accent4">
                    <a:lumMod val="60000"/>
                    <a:lumOff val="40000"/>
                  </a:schemeClr>
                </a:gs>
              </a:gsLst>
              <a:lin ang="5400000" scaled="1"/>
              <a:tileRect/>
            </a:gradFill>
            <a:ln w="38100">
              <a:noFill/>
            </a:ln>
            <a:effectLst/>
            <a:scene3d>
              <a:camera prst="orthographicFront"/>
              <a:lightRig rig="flat" dir="t">
                <a:rot lat="0" lon="0" rev="5400000"/>
              </a:lightRig>
            </a:scene3d>
            <a:sp3d>
              <a:bevelT w="38100" h="38100" prst="softRound"/>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lnSpc>
                  <a:spcPct val="80000"/>
                </a:lnSpc>
                <a:spcBef>
                  <a:spcPct val="0"/>
                </a:spcBef>
                <a:spcAft>
                  <a:spcPct val="0"/>
                </a:spcAft>
                <a:defRPr/>
              </a:pPr>
              <a:r>
                <a:rPr lang="en-US" sz="1600" dirty="0" smtClean="0">
                  <a:solidFill>
                    <a:srgbClr val="FFFFFF"/>
                  </a:solidFill>
                  <a:effectLst>
                    <a:outerShdw blurRad="292100" dist="38100" dir="2700000" sx="101000" sy="101000" algn="tl" rotWithShape="0">
                      <a:srgbClr val="080808"/>
                    </a:outerShdw>
                  </a:effectLst>
                  <a:latin typeface="Segoe Semibold" pitchFamily="34" charset="0"/>
                </a:rPr>
                <a:t>SQL Server </a:t>
              </a:r>
            </a:p>
            <a:p>
              <a:pPr algn="ctr" defTabSz="914400" fontAlgn="base">
                <a:lnSpc>
                  <a:spcPct val="80000"/>
                </a:lnSpc>
                <a:spcBef>
                  <a:spcPct val="0"/>
                </a:spcBef>
                <a:spcAft>
                  <a:spcPct val="0"/>
                </a:spcAft>
                <a:defRPr/>
              </a:pPr>
              <a:r>
                <a:rPr lang="en-US" sz="1600" dirty="0" smtClean="0">
                  <a:solidFill>
                    <a:srgbClr val="FFFFFF"/>
                  </a:solidFill>
                  <a:effectLst>
                    <a:outerShdw blurRad="292100" dist="38100" dir="2700000" sx="101000" sy="101000" algn="tl" rotWithShape="0">
                      <a:srgbClr val="080808"/>
                    </a:outerShdw>
                  </a:effectLst>
                  <a:latin typeface="Segoe Semibold" pitchFamily="34" charset="0"/>
                </a:rPr>
                <a:t>Analysis Services</a:t>
              </a:r>
            </a:p>
          </p:txBody>
        </p:sp>
        <p:sp>
          <p:nvSpPr>
            <p:cNvPr id="70" name="Rounded Rectangle 69"/>
            <p:cNvSpPr/>
            <p:nvPr/>
          </p:nvSpPr>
          <p:spPr bwMode="invGray">
            <a:xfrm>
              <a:off x="1524000" y="4620525"/>
              <a:ext cx="6019800" cy="422825"/>
            </a:xfrm>
            <a:prstGeom prst="roundRect">
              <a:avLst/>
            </a:prstGeom>
            <a:gradFill flip="none" rotWithShape="1">
              <a:gsLst>
                <a:gs pos="0">
                  <a:schemeClr val="accent4">
                    <a:lumMod val="50000"/>
                    <a:alpha val="30000"/>
                  </a:schemeClr>
                </a:gs>
                <a:gs pos="77000">
                  <a:schemeClr val="accent4">
                    <a:alpha val="50000"/>
                  </a:schemeClr>
                </a:gs>
                <a:gs pos="100000">
                  <a:schemeClr val="accent4">
                    <a:lumMod val="60000"/>
                    <a:lumOff val="40000"/>
                  </a:schemeClr>
                </a:gs>
              </a:gsLst>
              <a:lin ang="5400000" scaled="1"/>
              <a:tileRect/>
            </a:gradFill>
            <a:ln w="38100">
              <a:noFill/>
            </a:ln>
            <a:effectLst/>
            <a:scene3d>
              <a:camera prst="orthographicFront"/>
              <a:lightRig rig="flat" dir="t">
                <a:rot lat="0" lon="0" rev="5400000"/>
              </a:lightRig>
            </a:scene3d>
            <a:sp3d>
              <a:bevelT w="38100" h="38100" prst="softRound"/>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lnSpc>
                  <a:spcPct val="80000"/>
                </a:lnSpc>
                <a:spcBef>
                  <a:spcPct val="0"/>
                </a:spcBef>
                <a:spcAft>
                  <a:spcPct val="0"/>
                </a:spcAft>
                <a:defRPr/>
              </a:pPr>
              <a:r>
                <a:rPr lang="en-US" sz="1600" dirty="0" smtClean="0">
                  <a:solidFill>
                    <a:srgbClr val="FFFFFF"/>
                  </a:solidFill>
                  <a:effectLst>
                    <a:outerShdw blurRad="292100" dist="38100" dir="2700000" sx="101000" sy="101000" algn="tl" rotWithShape="0">
                      <a:srgbClr val="080808"/>
                    </a:outerShdw>
                  </a:effectLst>
                  <a:latin typeface="Segoe Semibold" pitchFamily="34" charset="0"/>
                </a:rPr>
                <a:t>SQL Server DBMS</a:t>
              </a:r>
            </a:p>
          </p:txBody>
        </p:sp>
        <p:sp>
          <p:nvSpPr>
            <p:cNvPr id="118" name="Round Same Side Corner Rectangle 117"/>
            <p:cNvSpPr/>
            <p:nvPr/>
          </p:nvSpPr>
          <p:spPr bwMode="invGray">
            <a:xfrm>
              <a:off x="1524000" y="5105400"/>
              <a:ext cx="6016752" cy="420624"/>
            </a:xfrm>
            <a:prstGeom prst="round2SameRect">
              <a:avLst>
                <a:gd name="adj1" fmla="val 12834"/>
                <a:gd name="adj2" fmla="val 50000"/>
              </a:avLst>
            </a:prstGeom>
            <a:gradFill flip="none" rotWithShape="1">
              <a:gsLst>
                <a:gs pos="0">
                  <a:schemeClr val="accent4">
                    <a:lumMod val="50000"/>
                    <a:alpha val="30000"/>
                  </a:schemeClr>
                </a:gs>
                <a:gs pos="77000">
                  <a:schemeClr val="accent4">
                    <a:alpha val="50000"/>
                  </a:schemeClr>
                </a:gs>
                <a:gs pos="100000">
                  <a:schemeClr val="accent4">
                    <a:lumMod val="60000"/>
                    <a:lumOff val="40000"/>
                  </a:schemeClr>
                </a:gs>
              </a:gsLst>
              <a:lin ang="5400000" scaled="1"/>
              <a:tileRect/>
            </a:gradFill>
            <a:ln w="38100">
              <a:noFill/>
            </a:ln>
            <a:effectLst/>
            <a:scene3d>
              <a:camera prst="orthographicFront"/>
              <a:lightRig rig="flat" dir="t">
                <a:rot lat="0" lon="0" rev="5400000"/>
              </a:lightRig>
            </a:scene3d>
            <a:sp3d>
              <a:bevelT w="38100" h="38100" prst="softRound"/>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lnSpc>
                  <a:spcPct val="80000"/>
                </a:lnSpc>
                <a:spcBef>
                  <a:spcPct val="0"/>
                </a:spcBef>
                <a:spcAft>
                  <a:spcPct val="0"/>
                </a:spcAft>
                <a:defRPr/>
              </a:pPr>
              <a:r>
                <a:rPr lang="en-US" sz="1600" dirty="0" smtClean="0">
                  <a:solidFill>
                    <a:srgbClr val="FFFFFF"/>
                  </a:solidFill>
                  <a:effectLst>
                    <a:outerShdw blurRad="292100" dist="38100" dir="2700000" sx="101000" sy="101000" algn="tl" rotWithShape="0">
                      <a:srgbClr val="080808"/>
                    </a:outerShdw>
                  </a:effectLst>
                  <a:latin typeface="Segoe Semibold" pitchFamily="34" charset="0"/>
                </a:rPr>
                <a:t>SQL Server Integration Services</a:t>
              </a:r>
            </a:p>
          </p:txBody>
        </p:sp>
      </p:grpSp>
      <p:grpSp>
        <p:nvGrpSpPr>
          <p:cNvPr id="7" name="Group 47"/>
          <p:cNvGrpSpPr/>
          <p:nvPr/>
        </p:nvGrpSpPr>
        <p:grpSpPr>
          <a:xfrm>
            <a:off x="1045029" y="1133500"/>
            <a:ext cx="7053942" cy="3657600"/>
            <a:chOff x="1045029" y="990600"/>
            <a:chExt cx="7053942" cy="3657600"/>
          </a:xfrm>
        </p:grpSpPr>
        <p:sp>
          <p:nvSpPr>
            <p:cNvPr id="55" name="Chord 54"/>
            <p:cNvSpPr/>
            <p:nvPr/>
          </p:nvSpPr>
          <p:spPr bwMode="invGray">
            <a:xfrm>
              <a:off x="1045029" y="990600"/>
              <a:ext cx="7053942" cy="3657600"/>
            </a:xfrm>
            <a:prstGeom prst="chord">
              <a:avLst>
                <a:gd name="adj1" fmla="val 11061125"/>
                <a:gd name="adj2" fmla="val 21333444"/>
              </a:avLst>
            </a:prstGeom>
            <a:gradFill flip="none" rotWithShape="1">
              <a:gsLst>
                <a:gs pos="0">
                  <a:schemeClr val="tx1"/>
                </a:gs>
                <a:gs pos="77000">
                  <a:srgbClr val="FFFFFF">
                    <a:alpha val="0"/>
                  </a:srgbClr>
                </a:gs>
                <a:gs pos="100000">
                  <a:srgbClr val="FFFFFF">
                    <a:alpha val="0"/>
                  </a:srgbClr>
                </a:gs>
              </a:gsLst>
              <a:lin ang="5400000" scaled="1"/>
              <a:tileRect/>
            </a:gradFill>
            <a:ln w="19050">
              <a:solidFill>
                <a:schemeClr val="tx1">
                  <a:alpha val="23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en-US" sz="2200" dirty="0" smtClean="0"/>
            </a:p>
          </p:txBody>
        </p:sp>
        <p:sp>
          <p:nvSpPr>
            <p:cNvPr id="56" name="Chord 55"/>
            <p:cNvSpPr/>
            <p:nvPr/>
          </p:nvSpPr>
          <p:spPr bwMode="invGray">
            <a:xfrm>
              <a:off x="1485900" y="1338944"/>
              <a:ext cx="6172200" cy="2895600"/>
            </a:xfrm>
            <a:prstGeom prst="chord">
              <a:avLst>
                <a:gd name="adj1" fmla="val 11061125"/>
                <a:gd name="adj2" fmla="val 21333444"/>
              </a:avLst>
            </a:prstGeom>
            <a:gradFill flip="none" rotWithShape="1">
              <a:gsLst>
                <a:gs pos="38000">
                  <a:schemeClr val="accent3">
                    <a:lumMod val="50000"/>
                    <a:alpha val="70000"/>
                  </a:schemeClr>
                </a:gs>
                <a:gs pos="87000">
                  <a:schemeClr val="accent3">
                    <a:lumMod val="75000"/>
                    <a:alpha val="93000"/>
                  </a:schemeClr>
                </a:gs>
                <a:gs pos="100000">
                  <a:schemeClr val="accent3">
                    <a:lumMod val="60000"/>
                    <a:lumOff val="40000"/>
                  </a:schemeClr>
                </a:gs>
              </a:gsLst>
              <a:lin ang="5400000" scaled="1"/>
              <a:tileRect/>
            </a:gradFill>
            <a:ln w="38100">
              <a:noFill/>
            </a:ln>
            <a:effectLst/>
            <a:scene3d>
              <a:camera prst="orthographicFront"/>
              <a:lightRig rig="flat" dir="t">
                <a:rot lat="0" lon="0" rev="5400000"/>
              </a:lightRig>
            </a:scene3d>
            <a:sp3d>
              <a:bevelT w="38100" h="38100" prst="softRound"/>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en-US" dirty="0" smtClean="0">
                <a:solidFill>
                  <a:schemeClr val="bg1"/>
                </a:solidFill>
              </a:endParaRPr>
            </a:p>
          </p:txBody>
        </p:sp>
        <p:sp>
          <p:nvSpPr>
            <p:cNvPr id="39" name="TextBox 38"/>
            <p:cNvSpPr txBox="1"/>
            <p:nvPr/>
          </p:nvSpPr>
          <p:spPr bwMode="invGray">
            <a:xfrm>
              <a:off x="3229275" y="1705275"/>
              <a:ext cx="2726227" cy="276999"/>
            </a:xfrm>
            <a:prstGeom prst="rect">
              <a:avLst/>
            </a:prstGeom>
            <a:noFill/>
          </p:spPr>
          <p:txBody>
            <a:bodyPr wrap="square" lIns="0" tIns="0" rIns="0" bIns="0" rtlCol="0">
              <a:spAutoFit/>
            </a:bodyPr>
            <a:lstStyle/>
            <a:p>
              <a:pPr algn="ctr"/>
              <a:r>
                <a:rPr lang="en-US" dirty="0" smtClean="0">
                  <a:solidFill>
                    <a:srgbClr val="FFFFFF"/>
                  </a:solidFill>
                  <a:effectLst>
                    <a:outerShdw blurRad="292100" dist="38100" dir="2700000" sx="101000" sy="101000" algn="tl" rotWithShape="0">
                      <a:srgbClr val="080808"/>
                    </a:outerShdw>
                  </a:effectLst>
                  <a:latin typeface="Segoe Semibold" pitchFamily="34" charset="0"/>
                </a:rPr>
                <a:t>SharePoint Server</a:t>
              </a:r>
              <a:endParaRPr lang="en-US" dirty="0">
                <a:solidFill>
                  <a:srgbClr val="FFFFFF"/>
                </a:solidFill>
                <a:effectLst>
                  <a:outerShdw blurRad="292100" dist="38100" dir="2700000" sx="101000" sy="101000" algn="tl" rotWithShape="0">
                    <a:srgbClr val="080808"/>
                  </a:outerShdw>
                </a:effectLst>
                <a:latin typeface="Segoe Semibold" pitchFamily="34" charset="0"/>
              </a:endParaRPr>
            </a:p>
          </p:txBody>
        </p:sp>
        <p:sp>
          <p:nvSpPr>
            <p:cNvPr id="66" name="Rectangle 65"/>
            <p:cNvSpPr/>
            <p:nvPr/>
          </p:nvSpPr>
          <p:spPr bwMode="invGray">
            <a:xfrm rot="20407984">
              <a:off x="2044850" y="1793510"/>
              <a:ext cx="1522527" cy="372138"/>
            </a:xfrm>
            <a:prstGeom prst="rect">
              <a:avLst/>
            </a:prstGeom>
            <a:noFill/>
          </p:spPr>
          <p:txBody>
            <a:bodyPr wrap="none" lIns="91440" tIns="45720" rIns="91440" bIns="45720">
              <a:prstTxWarp prst="textArchUp">
                <a:avLst/>
              </a:prstTxWarp>
              <a:spAutoFit/>
            </a:bodyPr>
            <a:lstStyle/>
            <a:p>
              <a:pPr algn="ctr"/>
              <a:r>
                <a:rPr lang="en-US" sz="1400" i="1" dirty="0" smtClean="0">
                  <a:solidFill>
                    <a:schemeClr val="bg1"/>
                  </a:solidFill>
                </a:rPr>
                <a:t>SEARCH</a:t>
              </a:r>
              <a:endParaRPr lang="en-US" sz="1400" i="1" dirty="0">
                <a:solidFill>
                  <a:schemeClr val="bg1"/>
                </a:solidFill>
              </a:endParaRPr>
            </a:p>
          </p:txBody>
        </p:sp>
        <p:sp>
          <p:nvSpPr>
            <p:cNvPr id="74" name="Rectangle 73"/>
            <p:cNvSpPr/>
            <p:nvPr/>
          </p:nvSpPr>
          <p:spPr bwMode="invGray">
            <a:xfrm>
              <a:off x="3601849" y="1066800"/>
              <a:ext cx="1970283" cy="246221"/>
            </a:xfrm>
            <a:prstGeom prst="rect">
              <a:avLst/>
            </a:prstGeom>
          </p:spPr>
          <p:txBody>
            <a:bodyPr wrap="none" lIns="0" tIns="0" rIns="0" bIns="0">
              <a:spAutoFit/>
            </a:bodyPr>
            <a:lstStyle/>
            <a:p>
              <a:pPr algn="ctr" defTabSz="914400" fontAlgn="base">
                <a:spcBef>
                  <a:spcPct val="0"/>
                </a:spcBef>
                <a:spcAft>
                  <a:spcPct val="0"/>
                </a:spcAft>
                <a:defRPr/>
              </a:pPr>
              <a:r>
                <a:rPr lang="ru-RU" sz="1600" dirty="0" smtClean="0">
                  <a:solidFill>
                    <a:srgbClr val="080808"/>
                  </a:solidFill>
                </a:rPr>
                <a:t>Доставка информации</a:t>
              </a:r>
              <a:endParaRPr lang="en-US" sz="1600" dirty="0" smtClean="0">
                <a:solidFill>
                  <a:srgbClr val="080808"/>
                </a:solidFill>
              </a:endParaRPr>
            </a:p>
          </p:txBody>
        </p:sp>
        <p:grpSp>
          <p:nvGrpSpPr>
            <p:cNvPr id="8" name="Group 83"/>
            <p:cNvGrpSpPr/>
            <p:nvPr/>
          </p:nvGrpSpPr>
          <p:grpSpPr bwMode="invGray">
            <a:xfrm>
              <a:off x="1790701" y="2086275"/>
              <a:ext cx="5562599" cy="457200"/>
              <a:chOff x="1752600" y="2133600"/>
              <a:chExt cx="6061509" cy="381000"/>
            </a:xfrm>
          </p:grpSpPr>
          <p:sp>
            <p:nvSpPr>
              <p:cNvPr id="78" name="Round Same Side Corner Rectangle 77"/>
              <p:cNvSpPr/>
              <p:nvPr/>
            </p:nvSpPr>
            <p:spPr bwMode="invGray">
              <a:xfrm>
                <a:off x="1752600" y="2133600"/>
                <a:ext cx="990600" cy="381000"/>
              </a:xfrm>
              <a:prstGeom prst="round2SameRect">
                <a:avLst>
                  <a:gd name="adj1" fmla="val 41575"/>
                  <a:gd name="adj2" fmla="val 0"/>
                </a:avLst>
              </a:prstGeom>
              <a:gradFill flip="none" rotWithShape="1">
                <a:gsLst>
                  <a:gs pos="0">
                    <a:srgbClr val="FFFFFF"/>
                  </a:gs>
                  <a:gs pos="9000">
                    <a:srgbClr val="FFFFFF">
                      <a:alpha val="20000"/>
                    </a:srgbClr>
                  </a:gs>
                  <a:gs pos="100000">
                    <a:schemeClr val="accent5">
                      <a:lumMod val="50000"/>
                    </a:schemeClr>
                  </a:gs>
                </a:gsLst>
                <a:lin ang="5400000" scaled="1"/>
                <a:tileRect/>
              </a:gradFill>
              <a:ln w="3175">
                <a:solidFill>
                  <a:srgbClr val="FFFFFF">
                    <a:alpha val="67843"/>
                  </a:srgb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lnSpc>
                    <a:spcPct val="75000"/>
                  </a:lnSpc>
                </a:pPr>
                <a:r>
                  <a:rPr lang="ru-RU" sz="1400" dirty="0" smtClean="0">
                    <a:solidFill>
                      <a:srgbClr val="FFFFFF"/>
                    </a:solidFill>
                    <a:effectLst>
                      <a:outerShdw blurRad="50800" dist="38100" dir="2700000" algn="tl" rotWithShape="0">
                        <a:prstClr val="black">
                          <a:alpha val="40000"/>
                        </a:prstClr>
                      </a:outerShdw>
                    </a:effectLst>
                  </a:rPr>
                  <a:t>Отчеты</a:t>
                </a:r>
                <a:endParaRPr lang="en-US" sz="1400" dirty="0">
                  <a:solidFill>
                    <a:srgbClr val="FFFFFF"/>
                  </a:solidFill>
                  <a:effectLst>
                    <a:outerShdw blurRad="50800" dist="38100" dir="2700000" algn="tl" rotWithShape="0">
                      <a:prstClr val="black">
                        <a:alpha val="40000"/>
                      </a:prstClr>
                    </a:outerShdw>
                  </a:effectLst>
                </a:endParaRPr>
              </a:p>
            </p:txBody>
          </p:sp>
          <p:sp>
            <p:nvSpPr>
              <p:cNvPr id="79" name="Round Same Side Corner Rectangle 78"/>
              <p:cNvSpPr/>
              <p:nvPr/>
            </p:nvSpPr>
            <p:spPr bwMode="invGray">
              <a:xfrm>
                <a:off x="2766782" y="2133600"/>
                <a:ext cx="990600" cy="381000"/>
              </a:xfrm>
              <a:prstGeom prst="round2SameRect">
                <a:avLst>
                  <a:gd name="adj1" fmla="val 41575"/>
                  <a:gd name="adj2" fmla="val 0"/>
                </a:avLst>
              </a:prstGeom>
              <a:gradFill flip="none" rotWithShape="1">
                <a:gsLst>
                  <a:gs pos="0">
                    <a:srgbClr val="FFFFFF"/>
                  </a:gs>
                  <a:gs pos="9000">
                    <a:srgbClr val="FFFFFF">
                      <a:alpha val="20000"/>
                    </a:srgbClr>
                  </a:gs>
                  <a:gs pos="100000">
                    <a:schemeClr val="accent5">
                      <a:lumMod val="50000"/>
                    </a:schemeClr>
                  </a:gs>
                </a:gsLst>
                <a:lin ang="5400000" scaled="1"/>
                <a:tileRect/>
              </a:gradFill>
              <a:ln w="3175">
                <a:solidFill>
                  <a:srgbClr val="FFFFFF">
                    <a:alpha val="67843"/>
                  </a:srgb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lnSpc>
                    <a:spcPct val="75000"/>
                  </a:lnSpc>
                </a:pPr>
                <a:r>
                  <a:rPr lang="en-US" sz="1400" dirty="0" smtClean="0">
                    <a:solidFill>
                      <a:srgbClr val="FFFFFF"/>
                    </a:solidFill>
                    <a:effectLst>
                      <a:outerShdw blurRad="50800" dist="38100" dir="2700000" algn="tl" rotWithShape="0">
                        <a:prstClr val="black">
                          <a:alpha val="40000"/>
                        </a:prstClr>
                      </a:outerShdw>
                    </a:effectLst>
                  </a:rPr>
                  <a:t>Dashboards</a:t>
                </a:r>
              </a:p>
            </p:txBody>
          </p:sp>
          <p:sp>
            <p:nvSpPr>
              <p:cNvPr id="80" name="Round Same Side Corner Rectangle 79"/>
              <p:cNvSpPr/>
              <p:nvPr/>
            </p:nvSpPr>
            <p:spPr bwMode="invGray">
              <a:xfrm>
                <a:off x="3780964" y="2133600"/>
                <a:ext cx="990600" cy="381000"/>
              </a:xfrm>
              <a:prstGeom prst="round2SameRect">
                <a:avLst>
                  <a:gd name="adj1" fmla="val 41575"/>
                  <a:gd name="adj2" fmla="val 0"/>
                </a:avLst>
              </a:prstGeom>
              <a:gradFill flip="none" rotWithShape="1">
                <a:gsLst>
                  <a:gs pos="0">
                    <a:srgbClr val="FFFFFF"/>
                  </a:gs>
                  <a:gs pos="9000">
                    <a:srgbClr val="FFFFFF">
                      <a:alpha val="20000"/>
                    </a:srgbClr>
                  </a:gs>
                  <a:gs pos="100000">
                    <a:schemeClr val="accent5">
                      <a:lumMod val="50000"/>
                    </a:schemeClr>
                  </a:gs>
                </a:gsLst>
                <a:lin ang="5400000" scaled="1"/>
                <a:tileRect/>
              </a:gradFill>
              <a:ln w="3175">
                <a:solidFill>
                  <a:srgbClr val="FFFFFF">
                    <a:alpha val="67843"/>
                  </a:srgb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lnSpc>
                    <a:spcPct val="75000"/>
                  </a:lnSpc>
                </a:pPr>
                <a:r>
                  <a:rPr lang="en-US" sz="1400" dirty="0" smtClean="0">
                    <a:solidFill>
                      <a:srgbClr val="FFFFFF"/>
                    </a:solidFill>
                    <a:effectLst>
                      <a:outerShdw blurRad="50800" dist="38100" dir="2700000" algn="tl" rotWithShape="0">
                        <a:prstClr val="black">
                          <a:alpha val="40000"/>
                        </a:prstClr>
                      </a:outerShdw>
                    </a:effectLst>
                  </a:rPr>
                  <a:t>Excel </a:t>
                </a:r>
              </a:p>
            </p:txBody>
          </p:sp>
          <p:sp>
            <p:nvSpPr>
              <p:cNvPr id="81" name="Round Same Side Corner Rectangle 80"/>
              <p:cNvSpPr/>
              <p:nvPr/>
            </p:nvSpPr>
            <p:spPr bwMode="invGray">
              <a:xfrm>
                <a:off x="4795146" y="2133600"/>
                <a:ext cx="990600" cy="381000"/>
              </a:xfrm>
              <a:prstGeom prst="round2SameRect">
                <a:avLst>
                  <a:gd name="adj1" fmla="val 41575"/>
                  <a:gd name="adj2" fmla="val 0"/>
                </a:avLst>
              </a:prstGeom>
              <a:gradFill flip="none" rotWithShape="1">
                <a:gsLst>
                  <a:gs pos="0">
                    <a:srgbClr val="FFFFFF"/>
                  </a:gs>
                  <a:gs pos="9000">
                    <a:srgbClr val="FFFFFF">
                      <a:alpha val="20000"/>
                    </a:srgbClr>
                  </a:gs>
                  <a:gs pos="100000">
                    <a:schemeClr val="accent5">
                      <a:lumMod val="50000"/>
                    </a:schemeClr>
                  </a:gs>
                </a:gsLst>
                <a:lin ang="5400000" scaled="1"/>
                <a:tileRect/>
              </a:gradFill>
              <a:ln w="3175">
                <a:solidFill>
                  <a:srgbClr val="FFFFFF">
                    <a:alpha val="67843"/>
                  </a:srgb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lnSpc>
                    <a:spcPct val="75000"/>
                  </a:lnSpc>
                </a:pPr>
                <a:r>
                  <a:rPr lang="ru-RU" sz="1100" dirty="0" smtClean="0">
                    <a:solidFill>
                      <a:srgbClr val="FFFFFF"/>
                    </a:solidFill>
                    <a:effectLst>
                      <a:outerShdw blurRad="50800" dist="38100" dir="2700000" algn="tl" rotWithShape="0">
                        <a:prstClr val="black">
                          <a:alpha val="40000"/>
                        </a:prstClr>
                      </a:outerShdw>
                    </a:effectLst>
                  </a:rPr>
                  <a:t>Аналитические</a:t>
                </a:r>
              </a:p>
              <a:p>
                <a:pPr algn="ctr">
                  <a:lnSpc>
                    <a:spcPct val="75000"/>
                  </a:lnSpc>
                </a:pPr>
                <a:r>
                  <a:rPr lang="ru-RU" sz="1100" dirty="0" smtClean="0">
                    <a:solidFill>
                      <a:srgbClr val="FFFFFF"/>
                    </a:solidFill>
                    <a:effectLst>
                      <a:outerShdw blurRad="50800" dist="38100" dir="2700000" algn="tl" rotWithShape="0">
                        <a:prstClr val="black">
                          <a:alpha val="40000"/>
                        </a:prstClr>
                      </a:outerShdw>
                    </a:effectLst>
                  </a:rPr>
                  <a:t>представления</a:t>
                </a:r>
                <a:endParaRPr lang="en-US" sz="1100" dirty="0" smtClean="0">
                  <a:solidFill>
                    <a:srgbClr val="FFFFFF"/>
                  </a:solidFill>
                  <a:effectLst>
                    <a:outerShdw blurRad="50800" dist="38100" dir="2700000" algn="tl" rotWithShape="0">
                      <a:prstClr val="black">
                        <a:alpha val="40000"/>
                      </a:prstClr>
                    </a:outerShdw>
                  </a:effectLst>
                </a:endParaRPr>
              </a:p>
            </p:txBody>
          </p:sp>
          <p:sp>
            <p:nvSpPr>
              <p:cNvPr id="82" name="Round Same Side Corner Rectangle 81"/>
              <p:cNvSpPr/>
              <p:nvPr/>
            </p:nvSpPr>
            <p:spPr bwMode="invGray">
              <a:xfrm>
                <a:off x="5809328" y="2133600"/>
                <a:ext cx="990600" cy="381000"/>
              </a:xfrm>
              <a:prstGeom prst="round2SameRect">
                <a:avLst>
                  <a:gd name="adj1" fmla="val 41575"/>
                  <a:gd name="adj2" fmla="val 0"/>
                </a:avLst>
              </a:prstGeom>
              <a:gradFill flip="none" rotWithShape="1">
                <a:gsLst>
                  <a:gs pos="0">
                    <a:srgbClr val="FFFFFF"/>
                  </a:gs>
                  <a:gs pos="9000">
                    <a:srgbClr val="FFFFFF">
                      <a:alpha val="20000"/>
                    </a:srgbClr>
                  </a:gs>
                  <a:gs pos="100000">
                    <a:schemeClr val="accent5">
                      <a:lumMod val="50000"/>
                    </a:schemeClr>
                  </a:gs>
                </a:gsLst>
                <a:lin ang="5400000" scaled="1"/>
                <a:tileRect/>
              </a:gradFill>
              <a:ln w="3175">
                <a:solidFill>
                  <a:srgbClr val="FFFFFF">
                    <a:alpha val="67843"/>
                  </a:srgb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lnSpc>
                    <a:spcPct val="75000"/>
                  </a:lnSpc>
                </a:pPr>
                <a:r>
                  <a:rPr lang="en-US" sz="1400" dirty="0" smtClean="0">
                    <a:solidFill>
                      <a:srgbClr val="FFFFFF"/>
                    </a:solidFill>
                    <a:effectLst>
                      <a:outerShdw blurRad="50800" dist="38100" dir="2700000" algn="tl" rotWithShape="0">
                        <a:prstClr val="black">
                          <a:alpha val="40000"/>
                        </a:prstClr>
                      </a:outerShdw>
                    </a:effectLst>
                  </a:rPr>
                  <a:t>Scorecards</a:t>
                </a:r>
              </a:p>
            </p:txBody>
          </p:sp>
          <p:sp>
            <p:nvSpPr>
              <p:cNvPr id="83" name="Round Same Side Corner Rectangle 82"/>
              <p:cNvSpPr/>
              <p:nvPr/>
            </p:nvSpPr>
            <p:spPr bwMode="invGray">
              <a:xfrm>
                <a:off x="6823509" y="2133600"/>
                <a:ext cx="990600" cy="381000"/>
              </a:xfrm>
              <a:prstGeom prst="round2SameRect">
                <a:avLst>
                  <a:gd name="adj1" fmla="val 41575"/>
                  <a:gd name="adj2" fmla="val 0"/>
                </a:avLst>
              </a:prstGeom>
              <a:gradFill flip="none" rotWithShape="1">
                <a:gsLst>
                  <a:gs pos="0">
                    <a:srgbClr val="FFFFFF"/>
                  </a:gs>
                  <a:gs pos="9000">
                    <a:srgbClr val="FFFFFF">
                      <a:alpha val="20000"/>
                    </a:srgbClr>
                  </a:gs>
                  <a:gs pos="100000">
                    <a:schemeClr val="accent5">
                      <a:lumMod val="50000"/>
                    </a:schemeClr>
                  </a:gs>
                </a:gsLst>
                <a:lin ang="5400000" scaled="1"/>
                <a:tileRect/>
              </a:gradFill>
              <a:ln w="3175">
                <a:solidFill>
                  <a:srgbClr val="FFFFFF">
                    <a:alpha val="67843"/>
                  </a:srgb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lnSpc>
                    <a:spcPct val="75000"/>
                  </a:lnSpc>
                </a:pPr>
                <a:r>
                  <a:rPr lang="ru-RU" sz="1400" dirty="0" smtClean="0">
                    <a:solidFill>
                      <a:srgbClr val="FFFFFF"/>
                    </a:solidFill>
                    <a:effectLst>
                      <a:outerShdw blurRad="50800" dist="38100" dir="2700000" algn="tl" rotWithShape="0">
                        <a:prstClr val="black">
                          <a:alpha val="40000"/>
                        </a:prstClr>
                      </a:outerShdw>
                    </a:effectLst>
                  </a:rPr>
                  <a:t>Планы</a:t>
                </a:r>
                <a:endParaRPr lang="en-US" sz="1400" dirty="0" smtClean="0">
                  <a:solidFill>
                    <a:srgbClr val="FFFFFF"/>
                  </a:solidFill>
                  <a:effectLst>
                    <a:outerShdw blurRad="50800" dist="38100" dir="2700000" algn="tl" rotWithShape="0">
                      <a:prstClr val="black">
                        <a:alpha val="40000"/>
                      </a:prstClr>
                    </a:outerShdw>
                  </a:effectLst>
                </a:endParaRPr>
              </a:p>
            </p:txBody>
          </p:sp>
        </p:grpSp>
        <p:sp>
          <p:nvSpPr>
            <p:cNvPr id="120" name="Rectangle 119"/>
            <p:cNvSpPr/>
            <p:nvPr/>
          </p:nvSpPr>
          <p:spPr bwMode="invGray">
            <a:xfrm rot="760022">
              <a:off x="3868822" y="1623816"/>
              <a:ext cx="3622486" cy="1244762"/>
            </a:xfrm>
            <a:prstGeom prst="rect">
              <a:avLst/>
            </a:prstGeom>
            <a:noFill/>
          </p:spPr>
          <p:txBody>
            <a:bodyPr wrap="none" lIns="91440" tIns="45720" rIns="91440" bIns="45720">
              <a:prstTxWarp prst="textArchUp">
                <a:avLst/>
              </a:prstTxWarp>
              <a:spAutoFit/>
            </a:bodyPr>
            <a:lstStyle/>
            <a:p>
              <a:pPr algn="ctr"/>
              <a:r>
                <a:rPr lang="en-US" sz="1400" i="1" dirty="0" smtClean="0">
                  <a:solidFill>
                    <a:schemeClr val="bg1"/>
                  </a:solidFill>
                </a:rPr>
                <a:t>CONTENT MANAGEMENT</a:t>
              </a:r>
            </a:p>
          </p:txBody>
        </p:sp>
        <p:sp>
          <p:nvSpPr>
            <p:cNvPr id="121" name="Rectangle 120"/>
            <p:cNvSpPr/>
            <p:nvPr/>
          </p:nvSpPr>
          <p:spPr bwMode="invGray">
            <a:xfrm rot="21189507">
              <a:off x="2254339" y="1543299"/>
              <a:ext cx="3460558" cy="1102784"/>
            </a:xfrm>
            <a:prstGeom prst="rect">
              <a:avLst/>
            </a:prstGeom>
            <a:noFill/>
          </p:spPr>
          <p:txBody>
            <a:bodyPr wrap="none" lIns="91440" tIns="45720" rIns="91440" bIns="45720">
              <a:prstTxWarp prst="textArchUp">
                <a:avLst/>
              </a:prstTxWarp>
              <a:spAutoFit/>
            </a:bodyPr>
            <a:lstStyle/>
            <a:p>
              <a:pPr algn="ctr"/>
              <a:r>
                <a:rPr lang="en-US" sz="1400" i="1" dirty="0" smtClean="0">
                  <a:solidFill>
                    <a:schemeClr val="bg1"/>
                  </a:solidFill>
                </a:rPr>
                <a:t>COLLABORATION</a:t>
              </a:r>
            </a:p>
          </p:txBody>
        </p:sp>
      </p:grpSp>
      <p:sp>
        <p:nvSpPr>
          <p:cNvPr id="49" name="Title 48"/>
          <p:cNvSpPr>
            <a:spLocks noGrp="1"/>
          </p:cNvSpPr>
          <p:nvPr>
            <p:ph type="title"/>
          </p:nvPr>
        </p:nvSpPr>
        <p:spPr>
          <a:xfrm>
            <a:off x="457200" y="-24"/>
            <a:ext cx="8229600" cy="1143000"/>
          </a:xfrm>
        </p:spPr>
        <p:txBody>
          <a:bodyPr>
            <a:normAutofit/>
          </a:bodyPr>
          <a:lstStyle/>
          <a:p>
            <a:r>
              <a:rPr lang="ru-RU" sz="3600" dirty="0" smtClean="0"/>
              <a:t>Платформа </a:t>
            </a:r>
            <a:r>
              <a:rPr lang="en-US" sz="3600" dirty="0" smtClean="0"/>
              <a:t>Microsoft BI</a:t>
            </a:r>
            <a:endParaRPr lang="ru-RU" sz="3600" dirty="0"/>
          </a:p>
        </p:txBody>
      </p:sp>
      <p:sp>
        <p:nvSpPr>
          <p:cNvPr id="50" name="Rounded Rectangle 49"/>
          <p:cNvSpPr/>
          <p:nvPr/>
        </p:nvSpPr>
        <p:spPr bwMode="invGray">
          <a:xfrm>
            <a:off x="1500166" y="3213915"/>
            <a:ext cx="6072230" cy="429399"/>
          </a:xfrm>
          <a:prstGeom prst="roundRect">
            <a:avLst/>
          </a:prstGeom>
          <a:gradFill flip="none" rotWithShape="1">
            <a:gsLst>
              <a:gs pos="0">
                <a:schemeClr val="accent1">
                  <a:lumMod val="50000"/>
                  <a:alpha val="70000"/>
                </a:schemeClr>
              </a:gs>
              <a:gs pos="77000">
                <a:schemeClr val="accent1">
                  <a:alpha val="50000"/>
                </a:schemeClr>
              </a:gs>
              <a:gs pos="100000">
                <a:schemeClr val="accent1">
                  <a:lumMod val="60000"/>
                  <a:lumOff val="40000"/>
                </a:schemeClr>
              </a:gs>
            </a:gsLst>
            <a:lin ang="5400000" scaled="1"/>
            <a:tileRect/>
          </a:gradFill>
          <a:ln w="38100">
            <a:noFill/>
          </a:ln>
          <a:effectLst/>
          <a:scene3d>
            <a:camera prst="orthographicFront"/>
            <a:lightRig rig="flat" dir="t">
              <a:rot lat="0" lon="0" rev="5400000"/>
            </a:lightRig>
          </a:scene3d>
          <a:sp3d>
            <a:bevelT w="38100" h="38100" prst="softRound"/>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dirty="0" smtClean="0">
                <a:solidFill>
                  <a:srgbClr val="FFFFFF"/>
                </a:solidFill>
                <a:effectLst>
                  <a:outerShdw blurRad="292100" dist="38100" dir="2700000" sx="101000" sy="101000" algn="tl" rotWithShape="0">
                    <a:srgbClr val="080808"/>
                  </a:outerShdw>
                </a:effectLst>
                <a:latin typeface="Segoe Semibold" pitchFamily="34" charset="0"/>
              </a:rPr>
              <a:t>Office System</a:t>
            </a:r>
            <a:endParaRPr lang="en-US" sz="2200" dirty="0">
              <a:solidFill>
                <a:srgbClr val="FFFFFF"/>
              </a:solidFill>
              <a:effectLst>
                <a:outerShdw blurRad="292100" dist="38100" dir="2700000" sx="101000" sy="101000" algn="tl" rotWithShape="0">
                  <a:srgbClr val="080808"/>
                </a:outerShdw>
              </a:effectLst>
              <a:latin typeface="Segoe Semibold"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box(in)">
                                      <p:cBhvr>
                                        <p:cTn id="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Isosceles Triangle 25"/>
          <p:cNvSpPr/>
          <p:nvPr/>
        </p:nvSpPr>
        <p:spPr>
          <a:xfrm>
            <a:off x="-1538068" y="3886200"/>
            <a:ext cx="12192000" cy="2819400"/>
          </a:xfrm>
          <a:prstGeom prst="triangle">
            <a:avLst>
              <a:gd name="adj" fmla="val 50129"/>
            </a:avLst>
          </a:prstGeom>
          <a:gradFill flip="none" rotWithShape="1">
            <a:gsLst>
              <a:gs pos="8000">
                <a:schemeClr val="accent4">
                  <a:alpha val="0"/>
                </a:schemeClr>
              </a:gs>
              <a:gs pos="39000">
                <a:schemeClr val="accent4">
                  <a:alpha val="23000"/>
                </a:schemeClr>
              </a:gs>
              <a:gs pos="77000">
                <a:schemeClr val="accent4">
                  <a:lumMod val="20000"/>
                  <a:lumOff val="80000"/>
                  <a:alpha val="25000"/>
                </a:schemeClr>
              </a:gs>
            </a:gsLst>
            <a:lin ang="16200000" scaled="1"/>
            <a:tileRect/>
          </a:gradFill>
          <a:ln w="38100" cap="flat" cmpd="thickThin" algn="ctr">
            <a:noFill/>
            <a:prstDash val="solid"/>
          </a:ln>
          <a:effectLst/>
          <a:scene3d>
            <a:camera prst="orthographicFront"/>
            <a:lightRig rig="flat" dir="t">
              <a:rot lat="0" lon="0" rev="5400000"/>
            </a:lightRig>
          </a:scene3d>
          <a:sp3d>
            <a:bevelB w="38100" h="38100"/>
          </a:sp3d>
        </p:spPr>
        <p:txBody>
          <a:bodyPr rtlCol="0" anchor="ctr"/>
          <a:lstStyle/>
          <a:p>
            <a:pPr algn="ctr" fontAlgn="base">
              <a:spcBef>
                <a:spcPct val="0"/>
              </a:spcBef>
              <a:spcAft>
                <a:spcPct val="0"/>
              </a:spcAft>
              <a:defRPr/>
            </a:pPr>
            <a:endParaRPr lang="ko-KR" altLang="en-US" dirty="0" smtClean="0">
              <a:solidFill>
                <a:schemeClr val="tx1"/>
              </a:solidFill>
            </a:endParaRPr>
          </a:p>
        </p:txBody>
      </p:sp>
      <p:sp>
        <p:nvSpPr>
          <p:cNvPr id="25" name="Freeform 24"/>
          <p:cNvSpPr/>
          <p:nvPr/>
        </p:nvSpPr>
        <p:spPr>
          <a:xfrm flipH="1">
            <a:off x="4617720" y="1219200"/>
            <a:ext cx="4572000" cy="4704471"/>
          </a:xfrm>
          <a:custGeom>
            <a:avLst/>
            <a:gdLst>
              <a:gd name="connsiteX0" fmla="*/ 0 w 4572000"/>
              <a:gd name="connsiteY0" fmla="*/ 0 h 3429000"/>
              <a:gd name="connsiteX1" fmla="*/ 4572000 w 4572000"/>
              <a:gd name="connsiteY1" fmla="*/ 0 h 3429000"/>
              <a:gd name="connsiteX2" fmla="*/ 4572000 w 4572000"/>
              <a:gd name="connsiteY2" fmla="*/ 3429000 h 3429000"/>
              <a:gd name="connsiteX3" fmla="*/ 0 w 4572000"/>
              <a:gd name="connsiteY3" fmla="*/ 3429000 h 3429000"/>
              <a:gd name="connsiteX4" fmla="*/ 0 w 4572000"/>
              <a:gd name="connsiteY4" fmla="*/ 0 h 3429000"/>
              <a:gd name="connsiteX0" fmla="*/ 0 w 4572000"/>
              <a:gd name="connsiteY0" fmla="*/ 0 h 4038600"/>
              <a:gd name="connsiteX1" fmla="*/ 4572000 w 4572000"/>
              <a:gd name="connsiteY1" fmla="*/ 0 h 4038600"/>
              <a:gd name="connsiteX2" fmla="*/ 4572000 w 4572000"/>
              <a:gd name="connsiteY2" fmla="*/ 3429000 h 4038600"/>
              <a:gd name="connsiteX3" fmla="*/ 0 w 4572000"/>
              <a:gd name="connsiteY3" fmla="*/ 4038600 h 4038600"/>
              <a:gd name="connsiteX4" fmla="*/ 0 w 4572000"/>
              <a:gd name="connsiteY4" fmla="*/ 0 h 4038600"/>
              <a:gd name="connsiteX0" fmla="*/ 0 w 4572000"/>
              <a:gd name="connsiteY0" fmla="*/ 0 h 4038600"/>
              <a:gd name="connsiteX1" fmla="*/ 4572000 w 4572000"/>
              <a:gd name="connsiteY1" fmla="*/ 0 h 4038600"/>
              <a:gd name="connsiteX2" fmla="*/ 4572000 w 4572000"/>
              <a:gd name="connsiteY2" fmla="*/ 3429000 h 4038600"/>
              <a:gd name="connsiteX3" fmla="*/ 4572000 w 4572000"/>
              <a:gd name="connsiteY3" fmla="*/ 2384474 h 4038600"/>
              <a:gd name="connsiteX4" fmla="*/ 0 w 4572000"/>
              <a:gd name="connsiteY4" fmla="*/ 4038600 h 4038600"/>
              <a:gd name="connsiteX5" fmla="*/ 0 w 4572000"/>
              <a:gd name="connsiteY5" fmla="*/ 0 h 4038600"/>
              <a:gd name="connsiteX0" fmla="*/ 0 w 4572000"/>
              <a:gd name="connsiteY0" fmla="*/ 0 h 4876800"/>
              <a:gd name="connsiteX1" fmla="*/ 4572000 w 4572000"/>
              <a:gd name="connsiteY1" fmla="*/ 0 h 4876800"/>
              <a:gd name="connsiteX2" fmla="*/ 4572000 w 4572000"/>
              <a:gd name="connsiteY2" fmla="*/ 3429000 h 4876800"/>
              <a:gd name="connsiteX3" fmla="*/ 4572000 w 4572000"/>
              <a:gd name="connsiteY3" fmla="*/ 2384474 h 4876800"/>
              <a:gd name="connsiteX4" fmla="*/ 0 w 4572000"/>
              <a:gd name="connsiteY4" fmla="*/ 4876800 h 4876800"/>
              <a:gd name="connsiteX5" fmla="*/ 0 w 4572000"/>
              <a:gd name="connsiteY5" fmla="*/ 0 h 4876800"/>
              <a:gd name="connsiteX0" fmla="*/ 0 w 4572000"/>
              <a:gd name="connsiteY0" fmla="*/ 0 h 4876800"/>
              <a:gd name="connsiteX1" fmla="*/ 4572000 w 4572000"/>
              <a:gd name="connsiteY1" fmla="*/ 0 h 4876800"/>
              <a:gd name="connsiteX2" fmla="*/ 4572000 w 4572000"/>
              <a:gd name="connsiteY2" fmla="*/ 3429000 h 4876800"/>
              <a:gd name="connsiteX3" fmla="*/ 4572000 w 4572000"/>
              <a:gd name="connsiteY3" fmla="*/ 2841674 h 4876800"/>
              <a:gd name="connsiteX4" fmla="*/ 0 w 4572000"/>
              <a:gd name="connsiteY4" fmla="*/ 4876800 h 4876800"/>
              <a:gd name="connsiteX5" fmla="*/ 0 w 4572000"/>
              <a:gd name="connsiteY5" fmla="*/ 0 h 4876800"/>
              <a:gd name="connsiteX0" fmla="*/ 0 w 4572000"/>
              <a:gd name="connsiteY0" fmla="*/ 0 h 4876800"/>
              <a:gd name="connsiteX1" fmla="*/ 4572000 w 4572000"/>
              <a:gd name="connsiteY1" fmla="*/ 0 h 4876800"/>
              <a:gd name="connsiteX2" fmla="*/ 4572000 w 4572000"/>
              <a:gd name="connsiteY2" fmla="*/ 3429000 h 4876800"/>
              <a:gd name="connsiteX3" fmla="*/ 4572000 w 4572000"/>
              <a:gd name="connsiteY3" fmla="*/ 2841674 h 4876800"/>
              <a:gd name="connsiteX4" fmla="*/ 0 w 4572000"/>
              <a:gd name="connsiteY4" fmla="*/ 4876800 h 4876800"/>
              <a:gd name="connsiteX5" fmla="*/ 0 w 4572000"/>
              <a:gd name="connsiteY5" fmla="*/ 0 h 4876800"/>
              <a:gd name="connsiteX0" fmla="*/ 0 w 4572000"/>
              <a:gd name="connsiteY0" fmla="*/ 0 h 5012788"/>
              <a:gd name="connsiteX1" fmla="*/ 4572000 w 4572000"/>
              <a:gd name="connsiteY1" fmla="*/ 0 h 5012788"/>
              <a:gd name="connsiteX2" fmla="*/ 4572000 w 4572000"/>
              <a:gd name="connsiteY2" fmla="*/ 3429000 h 5012788"/>
              <a:gd name="connsiteX3" fmla="*/ 4572000 w 4572000"/>
              <a:gd name="connsiteY3" fmla="*/ 2841674 h 5012788"/>
              <a:gd name="connsiteX4" fmla="*/ 56271 w 4572000"/>
              <a:gd name="connsiteY4" fmla="*/ 5012788 h 5012788"/>
              <a:gd name="connsiteX5" fmla="*/ 0 w 4572000"/>
              <a:gd name="connsiteY5" fmla="*/ 0 h 5012788"/>
              <a:gd name="connsiteX0" fmla="*/ 0 w 4572000"/>
              <a:gd name="connsiteY0" fmla="*/ 0 h 5012788"/>
              <a:gd name="connsiteX1" fmla="*/ 4572000 w 4572000"/>
              <a:gd name="connsiteY1" fmla="*/ 0 h 5012788"/>
              <a:gd name="connsiteX2" fmla="*/ 4572000 w 4572000"/>
              <a:gd name="connsiteY2" fmla="*/ 3429000 h 5012788"/>
              <a:gd name="connsiteX3" fmla="*/ 4572000 w 4572000"/>
              <a:gd name="connsiteY3" fmla="*/ 2841674 h 5012788"/>
              <a:gd name="connsiteX4" fmla="*/ 56271 w 4572000"/>
              <a:gd name="connsiteY4" fmla="*/ 5012788 h 5012788"/>
              <a:gd name="connsiteX5" fmla="*/ 0 w 4572000"/>
              <a:gd name="connsiteY5" fmla="*/ 0 h 5012788"/>
              <a:gd name="connsiteX0" fmla="*/ 0 w 4572000"/>
              <a:gd name="connsiteY0" fmla="*/ 0 h 5054991"/>
              <a:gd name="connsiteX1" fmla="*/ 4572000 w 4572000"/>
              <a:gd name="connsiteY1" fmla="*/ 0 h 5054991"/>
              <a:gd name="connsiteX2" fmla="*/ 4572000 w 4572000"/>
              <a:gd name="connsiteY2" fmla="*/ 3429000 h 5054991"/>
              <a:gd name="connsiteX3" fmla="*/ 4572000 w 4572000"/>
              <a:gd name="connsiteY3" fmla="*/ 2841674 h 5054991"/>
              <a:gd name="connsiteX4" fmla="*/ 56271 w 4572000"/>
              <a:gd name="connsiteY4" fmla="*/ 5012788 h 5054991"/>
              <a:gd name="connsiteX5" fmla="*/ 0 w 4572000"/>
              <a:gd name="connsiteY5" fmla="*/ 5054991 h 5054991"/>
              <a:gd name="connsiteX6" fmla="*/ 0 w 4572000"/>
              <a:gd name="connsiteY6" fmla="*/ 0 h 505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5054991">
                <a:moveTo>
                  <a:pt x="0" y="0"/>
                </a:moveTo>
                <a:lnTo>
                  <a:pt x="4572000" y="0"/>
                </a:lnTo>
                <a:lnTo>
                  <a:pt x="4572000" y="3429000"/>
                </a:lnTo>
                <a:lnTo>
                  <a:pt x="4572000" y="2841674"/>
                </a:lnTo>
                <a:lnTo>
                  <a:pt x="56271" y="5012788"/>
                </a:lnTo>
                <a:lnTo>
                  <a:pt x="0" y="5054991"/>
                </a:lnTo>
                <a:lnTo>
                  <a:pt x="0" y="0"/>
                </a:lnTo>
                <a:close/>
              </a:path>
            </a:pathLst>
          </a:custGeom>
          <a:gradFill flip="none" rotWithShape="1">
            <a:gsLst>
              <a:gs pos="29000">
                <a:schemeClr val="accent1">
                  <a:alpha val="0"/>
                </a:schemeClr>
              </a:gs>
              <a:gs pos="49000">
                <a:schemeClr val="accent1">
                  <a:alpha val="13000"/>
                </a:schemeClr>
              </a:gs>
              <a:gs pos="71000">
                <a:schemeClr val="accent1">
                  <a:lumMod val="20000"/>
                  <a:lumOff val="80000"/>
                  <a:alpha val="48000"/>
                </a:schemeClr>
              </a:gs>
            </a:gsLst>
            <a:lin ang="2700000" scaled="1"/>
            <a:tileRect/>
          </a:gradFill>
          <a:ln w="38100" cap="flat" cmpd="thickThin" algn="ctr">
            <a:noFill/>
            <a:prstDash val="solid"/>
          </a:ln>
          <a:effectLst/>
          <a:scene3d>
            <a:camera prst="orthographicFront"/>
            <a:lightRig rig="flat" dir="t">
              <a:rot lat="0" lon="0" rev="5400000"/>
            </a:lightRig>
          </a:scene3d>
          <a:sp3d>
            <a:bevelB w="38100" h="38100"/>
          </a:sp3d>
        </p:spPr>
        <p:txBody>
          <a:bodyPr rtlCol="0" anchor="ctr"/>
          <a:lstStyle/>
          <a:p>
            <a:pPr algn="ctr" fontAlgn="base">
              <a:lnSpc>
                <a:spcPct val="80000"/>
              </a:lnSpc>
              <a:spcBef>
                <a:spcPct val="0"/>
              </a:spcBef>
              <a:spcAft>
                <a:spcPct val="0"/>
              </a:spcAft>
              <a:defRPr/>
            </a:pPr>
            <a:endParaRPr lang="ko-KR" altLang="en-US" sz="2400" kern="0" dirty="0" smtClean="0">
              <a:solidFill>
                <a:srgbClr val="FFFFFF"/>
              </a:solidFill>
              <a:effectLst>
                <a:outerShdw blurRad="292100" dist="38100" dir="2700000" sx="101000" sy="101000" algn="tl" rotWithShape="0">
                  <a:srgbClr val="080808"/>
                </a:outerShdw>
              </a:effectLst>
              <a:latin typeface="Segoe Semibold" pitchFamily="34" charset="0"/>
            </a:endParaRPr>
          </a:p>
        </p:txBody>
      </p:sp>
      <p:sp>
        <p:nvSpPr>
          <p:cNvPr id="24" name="Freeform 23"/>
          <p:cNvSpPr/>
          <p:nvPr/>
        </p:nvSpPr>
        <p:spPr>
          <a:xfrm>
            <a:off x="-30480" y="1219200"/>
            <a:ext cx="4572000" cy="4698611"/>
          </a:xfrm>
          <a:custGeom>
            <a:avLst/>
            <a:gdLst>
              <a:gd name="connsiteX0" fmla="*/ 0 w 4572000"/>
              <a:gd name="connsiteY0" fmla="*/ 0 h 3429000"/>
              <a:gd name="connsiteX1" fmla="*/ 4572000 w 4572000"/>
              <a:gd name="connsiteY1" fmla="*/ 0 h 3429000"/>
              <a:gd name="connsiteX2" fmla="*/ 4572000 w 4572000"/>
              <a:gd name="connsiteY2" fmla="*/ 3429000 h 3429000"/>
              <a:gd name="connsiteX3" fmla="*/ 0 w 4572000"/>
              <a:gd name="connsiteY3" fmla="*/ 3429000 h 3429000"/>
              <a:gd name="connsiteX4" fmla="*/ 0 w 4572000"/>
              <a:gd name="connsiteY4" fmla="*/ 0 h 3429000"/>
              <a:gd name="connsiteX0" fmla="*/ 0 w 4572000"/>
              <a:gd name="connsiteY0" fmla="*/ 0 h 4038600"/>
              <a:gd name="connsiteX1" fmla="*/ 4572000 w 4572000"/>
              <a:gd name="connsiteY1" fmla="*/ 0 h 4038600"/>
              <a:gd name="connsiteX2" fmla="*/ 4572000 w 4572000"/>
              <a:gd name="connsiteY2" fmla="*/ 3429000 h 4038600"/>
              <a:gd name="connsiteX3" fmla="*/ 0 w 4572000"/>
              <a:gd name="connsiteY3" fmla="*/ 4038600 h 4038600"/>
              <a:gd name="connsiteX4" fmla="*/ 0 w 4572000"/>
              <a:gd name="connsiteY4" fmla="*/ 0 h 4038600"/>
              <a:gd name="connsiteX0" fmla="*/ 0 w 4572000"/>
              <a:gd name="connsiteY0" fmla="*/ 0 h 4038600"/>
              <a:gd name="connsiteX1" fmla="*/ 4572000 w 4572000"/>
              <a:gd name="connsiteY1" fmla="*/ 0 h 4038600"/>
              <a:gd name="connsiteX2" fmla="*/ 4572000 w 4572000"/>
              <a:gd name="connsiteY2" fmla="*/ 3429000 h 4038600"/>
              <a:gd name="connsiteX3" fmla="*/ 4572000 w 4572000"/>
              <a:gd name="connsiteY3" fmla="*/ 2384474 h 4038600"/>
              <a:gd name="connsiteX4" fmla="*/ 0 w 4572000"/>
              <a:gd name="connsiteY4" fmla="*/ 4038600 h 4038600"/>
              <a:gd name="connsiteX5" fmla="*/ 0 w 4572000"/>
              <a:gd name="connsiteY5" fmla="*/ 0 h 4038600"/>
              <a:gd name="connsiteX0" fmla="*/ 0 w 4572000"/>
              <a:gd name="connsiteY0" fmla="*/ 0 h 4876800"/>
              <a:gd name="connsiteX1" fmla="*/ 4572000 w 4572000"/>
              <a:gd name="connsiteY1" fmla="*/ 0 h 4876800"/>
              <a:gd name="connsiteX2" fmla="*/ 4572000 w 4572000"/>
              <a:gd name="connsiteY2" fmla="*/ 3429000 h 4876800"/>
              <a:gd name="connsiteX3" fmla="*/ 4572000 w 4572000"/>
              <a:gd name="connsiteY3" fmla="*/ 2384474 h 4876800"/>
              <a:gd name="connsiteX4" fmla="*/ 0 w 4572000"/>
              <a:gd name="connsiteY4" fmla="*/ 4876800 h 4876800"/>
              <a:gd name="connsiteX5" fmla="*/ 0 w 4572000"/>
              <a:gd name="connsiteY5" fmla="*/ 0 h 4876800"/>
              <a:gd name="connsiteX0" fmla="*/ 0 w 4572000"/>
              <a:gd name="connsiteY0" fmla="*/ 0 h 4876800"/>
              <a:gd name="connsiteX1" fmla="*/ 4572000 w 4572000"/>
              <a:gd name="connsiteY1" fmla="*/ 0 h 4876800"/>
              <a:gd name="connsiteX2" fmla="*/ 4572000 w 4572000"/>
              <a:gd name="connsiteY2" fmla="*/ 3429000 h 4876800"/>
              <a:gd name="connsiteX3" fmla="*/ 4572000 w 4572000"/>
              <a:gd name="connsiteY3" fmla="*/ 2841674 h 4876800"/>
              <a:gd name="connsiteX4" fmla="*/ 0 w 4572000"/>
              <a:gd name="connsiteY4" fmla="*/ 4876800 h 4876800"/>
              <a:gd name="connsiteX5" fmla="*/ 0 w 4572000"/>
              <a:gd name="connsiteY5" fmla="*/ 0 h 4876800"/>
              <a:gd name="connsiteX0" fmla="*/ 0 w 4572000"/>
              <a:gd name="connsiteY0" fmla="*/ 0 h 4876800"/>
              <a:gd name="connsiteX1" fmla="*/ 4572000 w 4572000"/>
              <a:gd name="connsiteY1" fmla="*/ 0 h 4876800"/>
              <a:gd name="connsiteX2" fmla="*/ 4572000 w 4572000"/>
              <a:gd name="connsiteY2" fmla="*/ 3429000 h 4876800"/>
              <a:gd name="connsiteX3" fmla="*/ 4572000 w 4572000"/>
              <a:gd name="connsiteY3" fmla="*/ 2841674 h 4876800"/>
              <a:gd name="connsiteX4" fmla="*/ 0 w 4572000"/>
              <a:gd name="connsiteY4" fmla="*/ 4876800 h 4876800"/>
              <a:gd name="connsiteX5" fmla="*/ 0 w 4572000"/>
              <a:gd name="connsiteY5" fmla="*/ 0 h 4876800"/>
              <a:gd name="connsiteX0" fmla="*/ 0 w 4572000"/>
              <a:gd name="connsiteY0" fmla="*/ 0 h 5012788"/>
              <a:gd name="connsiteX1" fmla="*/ 4572000 w 4572000"/>
              <a:gd name="connsiteY1" fmla="*/ 0 h 5012788"/>
              <a:gd name="connsiteX2" fmla="*/ 4572000 w 4572000"/>
              <a:gd name="connsiteY2" fmla="*/ 3429000 h 5012788"/>
              <a:gd name="connsiteX3" fmla="*/ 4572000 w 4572000"/>
              <a:gd name="connsiteY3" fmla="*/ 2841674 h 5012788"/>
              <a:gd name="connsiteX4" fmla="*/ 56271 w 4572000"/>
              <a:gd name="connsiteY4" fmla="*/ 5012788 h 5012788"/>
              <a:gd name="connsiteX5" fmla="*/ 0 w 4572000"/>
              <a:gd name="connsiteY5" fmla="*/ 0 h 5012788"/>
              <a:gd name="connsiteX0" fmla="*/ 0 w 4572000"/>
              <a:gd name="connsiteY0" fmla="*/ 0 h 5012788"/>
              <a:gd name="connsiteX1" fmla="*/ 4572000 w 4572000"/>
              <a:gd name="connsiteY1" fmla="*/ 0 h 5012788"/>
              <a:gd name="connsiteX2" fmla="*/ 4572000 w 4572000"/>
              <a:gd name="connsiteY2" fmla="*/ 3429000 h 5012788"/>
              <a:gd name="connsiteX3" fmla="*/ 4572000 w 4572000"/>
              <a:gd name="connsiteY3" fmla="*/ 2841674 h 5012788"/>
              <a:gd name="connsiteX4" fmla="*/ 56271 w 4572000"/>
              <a:gd name="connsiteY4" fmla="*/ 5012788 h 5012788"/>
              <a:gd name="connsiteX5" fmla="*/ 0 w 4572000"/>
              <a:gd name="connsiteY5" fmla="*/ 0 h 5012788"/>
              <a:gd name="connsiteX0" fmla="*/ 0 w 4572000"/>
              <a:gd name="connsiteY0" fmla="*/ 0 h 5054991"/>
              <a:gd name="connsiteX1" fmla="*/ 4572000 w 4572000"/>
              <a:gd name="connsiteY1" fmla="*/ 0 h 5054991"/>
              <a:gd name="connsiteX2" fmla="*/ 4572000 w 4572000"/>
              <a:gd name="connsiteY2" fmla="*/ 3429000 h 5054991"/>
              <a:gd name="connsiteX3" fmla="*/ 4572000 w 4572000"/>
              <a:gd name="connsiteY3" fmla="*/ 2841674 h 5054991"/>
              <a:gd name="connsiteX4" fmla="*/ 56271 w 4572000"/>
              <a:gd name="connsiteY4" fmla="*/ 5012788 h 5054991"/>
              <a:gd name="connsiteX5" fmla="*/ 0 w 4572000"/>
              <a:gd name="connsiteY5" fmla="*/ 5054991 h 5054991"/>
              <a:gd name="connsiteX6" fmla="*/ 0 w 4572000"/>
              <a:gd name="connsiteY6" fmla="*/ 0 h 505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5054991">
                <a:moveTo>
                  <a:pt x="0" y="0"/>
                </a:moveTo>
                <a:lnTo>
                  <a:pt x="4572000" y="0"/>
                </a:lnTo>
                <a:lnTo>
                  <a:pt x="4572000" y="3429000"/>
                </a:lnTo>
                <a:lnTo>
                  <a:pt x="4572000" y="2841674"/>
                </a:lnTo>
                <a:lnTo>
                  <a:pt x="56271" y="5012788"/>
                </a:lnTo>
                <a:lnTo>
                  <a:pt x="0" y="5054991"/>
                </a:lnTo>
                <a:lnTo>
                  <a:pt x="0" y="0"/>
                </a:lnTo>
                <a:close/>
              </a:path>
            </a:pathLst>
          </a:custGeom>
          <a:gradFill flip="none" rotWithShape="1">
            <a:gsLst>
              <a:gs pos="16000">
                <a:schemeClr val="accent3">
                  <a:alpha val="0"/>
                </a:schemeClr>
              </a:gs>
              <a:gs pos="43000">
                <a:schemeClr val="accent3">
                  <a:lumMod val="60000"/>
                  <a:lumOff val="40000"/>
                  <a:alpha val="23000"/>
                </a:schemeClr>
              </a:gs>
              <a:gs pos="73000">
                <a:schemeClr val="accent3">
                  <a:lumMod val="20000"/>
                  <a:lumOff val="80000"/>
                  <a:alpha val="31000"/>
                </a:schemeClr>
              </a:gs>
            </a:gsLst>
            <a:lin ang="2700000" scaled="1"/>
            <a:tileRect/>
          </a:gradFill>
          <a:ln w="38100" cap="flat" cmpd="thickThin" algn="ctr">
            <a:noFill/>
            <a:prstDash val="solid"/>
          </a:ln>
          <a:effectLst/>
          <a:scene3d>
            <a:camera prst="orthographicFront"/>
            <a:lightRig rig="flat" dir="t">
              <a:rot lat="0" lon="0" rev="5400000"/>
            </a:lightRig>
          </a:scene3d>
          <a:sp3d>
            <a:bevelB w="38100" h="38100"/>
          </a:sp3d>
        </p:spPr>
        <p:txBody>
          <a:bodyPr rtlCol="0" anchor="ctr"/>
          <a:lstStyle/>
          <a:p>
            <a:pPr algn="ctr" fontAlgn="base">
              <a:lnSpc>
                <a:spcPct val="80000"/>
              </a:lnSpc>
              <a:spcBef>
                <a:spcPct val="0"/>
              </a:spcBef>
              <a:spcAft>
                <a:spcPct val="0"/>
              </a:spcAft>
              <a:defRPr/>
            </a:pPr>
            <a:endParaRPr lang="ko-KR" altLang="en-US" sz="1400" kern="0" dirty="0" smtClean="0">
              <a:solidFill>
                <a:srgbClr val="FFFFFF"/>
              </a:solidFill>
              <a:effectLst>
                <a:outerShdw blurRad="292100" dist="38100" dir="2700000" sx="101000" sy="101000" algn="tl" rotWithShape="0">
                  <a:srgbClr val="080808"/>
                </a:outerShdw>
              </a:effectLst>
              <a:latin typeface="Segoe Semibold" pitchFamily="34" charset="0"/>
            </a:endParaRPr>
          </a:p>
        </p:txBody>
      </p:sp>
      <p:sp useBgFill="1">
        <p:nvSpPr>
          <p:cNvPr id="27" name="Oval 26"/>
          <p:cNvSpPr/>
          <p:nvPr/>
        </p:nvSpPr>
        <p:spPr>
          <a:xfrm>
            <a:off x="2706856" y="1786596"/>
            <a:ext cx="3713872" cy="3713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 name="Group 54"/>
          <p:cNvGrpSpPr/>
          <p:nvPr/>
        </p:nvGrpSpPr>
        <p:grpSpPr>
          <a:xfrm>
            <a:off x="2604418" y="1788020"/>
            <a:ext cx="4024982" cy="3924194"/>
            <a:chOff x="2099146" y="1600200"/>
            <a:chExt cx="5035526" cy="4909434"/>
          </a:xfrm>
        </p:grpSpPr>
        <p:grpSp>
          <p:nvGrpSpPr>
            <p:cNvPr id="3" name="Group 53"/>
            <p:cNvGrpSpPr/>
            <p:nvPr/>
          </p:nvGrpSpPr>
          <p:grpSpPr>
            <a:xfrm>
              <a:off x="2286000" y="1676400"/>
              <a:ext cx="4848672" cy="4833234"/>
              <a:chOff x="2286000" y="1676400"/>
              <a:chExt cx="4848672" cy="4833234"/>
            </a:xfrm>
          </p:grpSpPr>
          <p:sp>
            <p:nvSpPr>
              <p:cNvPr id="47" name="Arc 46"/>
              <p:cNvSpPr/>
              <p:nvPr/>
            </p:nvSpPr>
            <p:spPr>
              <a:xfrm rot="1068076">
                <a:off x="2421108" y="1970071"/>
                <a:ext cx="3962400" cy="3996924"/>
              </a:xfrm>
              <a:prstGeom prst="arc">
                <a:avLst>
                  <a:gd name="adj1" fmla="val 16457382"/>
                  <a:gd name="adj2" fmla="val 95328"/>
                </a:avLst>
              </a:prstGeom>
              <a:ln w="31750">
                <a:solidFill>
                  <a:schemeClr val="bg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600"/>
              </a:p>
            </p:txBody>
          </p:sp>
          <p:sp>
            <p:nvSpPr>
              <p:cNvPr id="48" name="Arc 47"/>
              <p:cNvSpPr/>
              <p:nvPr/>
            </p:nvSpPr>
            <p:spPr>
              <a:xfrm rot="15130811">
                <a:off x="2683341" y="1968251"/>
                <a:ext cx="3962400" cy="3996924"/>
              </a:xfrm>
              <a:prstGeom prst="arc">
                <a:avLst>
                  <a:gd name="adj1" fmla="val 16457382"/>
                  <a:gd name="adj2" fmla="val 95328"/>
                </a:avLst>
              </a:prstGeom>
              <a:ln w="31750">
                <a:solidFill>
                  <a:schemeClr val="bg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600"/>
              </a:p>
            </p:txBody>
          </p:sp>
          <p:sp>
            <p:nvSpPr>
              <p:cNvPr id="49" name="Arc 48"/>
              <p:cNvSpPr/>
              <p:nvPr/>
            </p:nvSpPr>
            <p:spPr>
              <a:xfrm rot="7973204">
                <a:off x="2583983" y="1882113"/>
                <a:ext cx="3962400" cy="3996924"/>
              </a:xfrm>
              <a:prstGeom prst="arc">
                <a:avLst>
                  <a:gd name="adj1" fmla="val 16457382"/>
                  <a:gd name="adj2" fmla="val 95328"/>
                </a:avLst>
              </a:prstGeom>
              <a:ln w="31750">
                <a:solidFill>
                  <a:schemeClr val="bg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600"/>
              </a:p>
            </p:txBody>
          </p:sp>
          <p:grpSp>
            <p:nvGrpSpPr>
              <p:cNvPr id="4" name="Group 42"/>
              <p:cNvGrpSpPr/>
              <p:nvPr/>
            </p:nvGrpSpPr>
            <p:grpSpPr>
              <a:xfrm>
                <a:off x="2286000" y="1676400"/>
                <a:ext cx="4848672" cy="4833234"/>
                <a:chOff x="1219200" y="2271010"/>
                <a:chExt cx="4267200" cy="4253615"/>
              </a:xfrm>
            </p:grpSpPr>
            <p:sp>
              <p:nvSpPr>
                <p:cNvPr id="5126" name="Freeform 6"/>
                <p:cNvSpPr>
                  <a:spLocks/>
                </p:cNvSpPr>
                <p:nvPr/>
              </p:nvSpPr>
              <p:spPr bwMode="auto">
                <a:xfrm>
                  <a:off x="3222625" y="2271010"/>
                  <a:ext cx="2263775" cy="2967038"/>
                </a:xfrm>
                <a:custGeom>
                  <a:avLst/>
                  <a:gdLst/>
                  <a:ahLst/>
                  <a:cxnLst>
                    <a:cxn ang="0">
                      <a:pos x="2881" y="4983"/>
                    </a:cxn>
                    <a:cxn ang="0">
                      <a:pos x="1667" y="447"/>
                    </a:cxn>
                    <a:cxn ang="0">
                      <a:pos x="0" y="0"/>
                    </a:cxn>
                    <a:cxn ang="0">
                      <a:pos x="0" y="3320"/>
                    </a:cxn>
                    <a:cxn ang="0">
                      <a:pos x="2881" y="4983"/>
                    </a:cxn>
                  </a:cxnLst>
                  <a:rect l="0" t="0" r="r" b="b"/>
                  <a:pathLst>
                    <a:path w="3802" h="4983">
                      <a:moveTo>
                        <a:pt x="2881" y="4983"/>
                      </a:moveTo>
                      <a:cubicBezTo>
                        <a:pt x="3802" y="3396"/>
                        <a:pt x="3258" y="1365"/>
                        <a:pt x="1667" y="447"/>
                      </a:cubicBezTo>
                      <a:cubicBezTo>
                        <a:pt x="1161" y="154"/>
                        <a:pt x="586" y="0"/>
                        <a:pt x="0" y="0"/>
                      </a:cubicBezTo>
                      <a:lnTo>
                        <a:pt x="0" y="3320"/>
                      </a:lnTo>
                      <a:lnTo>
                        <a:pt x="2881" y="4983"/>
                      </a:lnTo>
                      <a:close/>
                    </a:path>
                  </a:pathLst>
                </a:custGeom>
                <a:gradFill flip="none" rotWithShape="1">
                  <a:gsLst>
                    <a:gs pos="0">
                      <a:srgbClr val="FFC000">
                        <a:lumMod val="50000"/>
                        <a:alpha val="70000"/>
                      </a:srgbClr>
                    </a:gs>
                    <a:gs pos="77000">
                      <a:srgbClr val="FFC000">
                        <a:alpha val="50000"/>
                      </a:srgbClr>
                    </a:gs>
                    <a:gs pos="100000">
                      <a:srgbClr val="FFC000">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fontAlgn="base">
                    <a:spcBef>
                      <a:spcPct val="0"/>
                    </a:spcBef>
                    <a:spcAft>
                      <a:spcPct val="0"/>
                    </a:spcAft>
                    <a:defRPr/>
                  </a:pPr>
                  <a:endParaRPr lang="ko-KR" altLang="en-US" sz="2000" kern="0" dirty="0">
                    <a:solidFill>
                      <a:srgbClr val="FFFFFF"/>
                    </a:solidFill>
                    <a:effectLst>
                      <a:outerShdw blurRad="292100" dist="38100" dir="2700000" sx="101000" sy="101000" algn="tl" rotWithShape="0">
                        <a:srgbClr val="080808"/>
                      </a:outerShdw>
                    </a:effectLst>
                    <a:latin typeface="Segoe Semibold" pitchFamily="34" charset="0"/>
                  </a:endParaRPr>
                </a:p>
              </p:txBody>
            </p:sp>
            <p:sp>
              <p:nvSpPr>
                <p:cNvPr id="5127" name="Freeform 7"/>
                <p:cNvSpPr>
                  <a:spLocks/>
                </p:cNvSpPr>
                <p:nvPr/>
              </p:nvSpPr>
              <p:spPr bwMode="auto">
                <a:xfrm>
                  <a:off x="1481840" y="4267200"/>
                  <a:ext cx="3429000" cy="2257425"/>
                </a:xfrm>
                <a:custGeom>
                  <a:avLst/>
                  <a:gdLst/>
                  <a:ahLst/>
                  <a:cxnLst>
                    <a:cxn ang="0">
                      <a:pos x="0" y="1663"/>
                    </a:cxn>
                    <a:cxn ang="0">
                      <a:pos x="4547" y="2874"/>
                    </a:cxn>
                    <a:cxn ang="0">
                      <a:pos x="5761" y="1663"/>
                    </a:cxn>
                    <a:cxn ang="0">
                      <a:pos x="2880" y="0"/>
                    </a:cxn>
                    <a:cxn ang="0">
                      <a:pos x="0" y="1663"/>
                    </a:cxn>
                  </a:cxnLst>
                  <a:rect l="0" t="0" r="r" b="b"/>
                  <a:pathLst>
                    <a:path w="5761" h="3792">
                      <a:moveTo>
                        <a:pt x="0" y="1663"/>
                      </a:moveTo>
                      <a:cubicBezTo>
                        <a:pt x="921" y="3250"/>
                        <a:pt x="2957" y="3792"/>
                        <a:pt x="4547" y="2874"/>
                      </a:cubicBezTo>
                      <a:cubicBezTo>
                        <a:pt x="5051" y="2583"/>
                        <a:pt x="5469" y="2166"/>
                        <a:pt x="5761" y="1663"/>
                      </a:cubicBezTo>
                      <a:lnTo>
                        <a:pt x="2880" y="0"/>
                      </a:lnTo>
                      <a:lnTo>
                        <a:pt x="0" y="1663"/>
                      </a:lnTo>
                      <a:close/>
                    </a:path>
                  </a:pathLst>
                </a:custGeom>
                <a:gradFill flip="none" rotWithShape="1">
                  <a:gsLst>
                    <a:gs pos="38000">
                      <a:schemeClr val="accent4">
                        <a:lumMod val="75000"/>
                        <a:alpha val="65000"/>
                      </a:schemeClr>
                    </a:gs>
                    <a:gs pos="87000">
                      <a:srgbClr val="DF8045">
                        <a:lumMod val="75000"/>
                        <a:alpha val="93000"/>
                      </a:srgbClr>
                    </a:gs>
                    <a:gs pos="100000">
                      <a:srgbClr val="DF8045">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fontAlgn="base">
                    <a:spcBef>
                      <a:spcPct val="0"/>
                    </a:spcBef>
                    <a:spcAft>
                      <a:spcPct val="0"/>
                    </a:spcAft>
                    <a:defRPr/>
                  </a:pPr>
                  <a:endParaRPr lang="ko-KR" altLang="en-US" sz="1600" dirty="0" smtClean="0"/>
                </a:p>
              </p:txBody>
            </p:sp>
            <p:sp>
              <p:nvSpPr>
                <p:cNvPr id="5128" name="Freeform 8"/>
                <p:cNvSpPr>
                  <a:spLocks/>
                </p:cNvSpPr>
                <p:nvPr/>
              </p:nvSpPr>
              <p:spPr bwMode="auto">
                <a:xfrm>
                  <a:off x="1219200" y="2271010"/>
                  <a:ext cx="1981200" cy="2967038"/>
                </a:xfrm>
                <a:custGeom>
                  <a:avLst/>
                  <a:gdLst/>
                  <a:ahLst/>
                  <a:cxnLst>
                    <a:cxn ang="0">
                      <a:pos x="3328" y="0"/>
                    </a:cxn>
                    <a:cxn ang="0">
                      <a:pos x="0" y="3320"/>
                    </a:cxn>
                    <a:cxn ang="0">
                      <a:pos x="448" y="4983"/>
                    </a:cxn>
                    <a:cxn ang="0">
                      <a:pos x="3328" y="3320"/>
                    </a:cxn>
                    <a:cxn ang="0">
                      <a:pos x="3328" y="0"/>
                    </a:cxn>
                  </a:cxnLst>
                  <a:rect l="0" t="0" r="r" b="b"/>
                  <a:pathLst>
                    <a:path w="3328" h="4983">
                      <a:moveTo>
                        <a:pt x="3328" y="0"/>
                      </a:moveTo>
                      <a:cubicBezTo>
                        <a:pt x="1490" y="0"/>
                        <a:pt x="0" y="1487"/>
                        <a:pt x="0" y="3320"/>
                      </a:cubicBezTo>
                      <a:cubicBezTo>
                        <a:pt x="0" y="3904"/>
                        <a:pt x="155" y="4478"/>
                        <a:pt x="448" y="4983"/>
                      </a:cubicBezTo>
                      <a:lnTo>
                        <a:pt x="3328" y="3320"/>
                      </a:lnTo>
                      <a:lnTo>
                        <a:pt x="3328" y="0"/>
                      </a:lnTo>
                      <a:close/>
                    </a:path>
                  </a:pathLst>
                </a:custGeom>
                <a:gradFill flip="none" rotWithShape="1">
                  <a:gsLst>
                    <a:gs pos="0">
                      <a:srgbClr val="7DCC2E">
                        <a:lumMod val="50000"/>
                        <a:alpha val="30000"/>
                      </a:srgbClr>
                    </a:gs>
                    <a:gs pos="77000">
                      <a:srgbClr val="7DCC2E">
                        <a:alpha val="50000"/>
                      </a:srgbClr>
                    </a:gs>
                    <a:gs pos="100000">
                      <a:srgbClr val="7DCC2E">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fontAlgn="base">
                    <a:lnSpc>
                      <a:spcPct val="80000"/>
                    </a:lnSpc>
                    <a:spcBef>
                      <a:spcPct val="0"/>
                    </a:spcBef>
                    <a:spcAft>
                      <a:spcPct val="0"/>
                    </a:spcAft>
                    <a:defRPr/>
                  </a:pPr>
                  <a:endParaRPr lang="ko-KR" altLang="en-US" sz="1400" kern="0" dirty="0" smtClean="0">
                    <a:solidFill>
                      <a:srgbClr val="FFFFFF"/>
                    </a:solidFill>
                    <a:effectLst>
                      <a:outerShdw blurRad="292100" dist="38100" dir="2700000" sx="101000" sy="101000" algn="tl" rotWithShape="0">
                        <a:srgbClr val="080808"/>
                      </a:outerShdw>
                    </a:effectLst>
                    <a:latin typeface="Segoe Semibold" pitchFamily="34" charset="0"/>
                  </a:endParaRPr>
                </a:p>
              </p:txBody>
            </p:sp>
            <p:sp useBgFill="1">
              <p:nvSpPr>
                <p:cNvPr id="41" name="Oval 40"/>
                <p:cNvSpPr/>
                <p:nvPr/>
              </p:nvSpPr>
              <p:spPr bwMode="auto">
                <a:xfrm>
                  <a:off x="1826491" y="2895601"/>
                  <a:ext cx="2747818" cy="2667000"/>
                </a:xfrm>
                <a:prstGeom prst="ellipse">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209550" h="82550" prst="softRound"/>
                </a:sp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grpSp>
          <p:sp>
            <p:nvSpPr>
              <p:cNvPr id="12" name="Oval 11"/>
              <p:cNvSpPr/>
              <p:nvPr/>
            </p:nvSpPr>
            <p:spPr bwMode="auto">
              <a:xfrm>
                <a:off x="3276599" y="2620780"/>
                <a:ext cx="2590801" cy="2514599"/>
              </a:xfrm>
              <a:prstGeom prst="ellipse">
                <a:avLst/>
              </a:prstGeom>
              <a:gradFill flip="none" rotWithShape="1">
                <a:gsLst>
                  <a:gs pos="0">
                    <a:srgbClr val="3497AE">
                      <a:lumMod val="50000"/>
                      <a:alpha val="70000"/>
                    </a:srgbClr>
                  </a:gs>
                  <a:gs pos="77000">
                    <a:srgbClr val="3497AE">
                      <a:alpha val="50000"/>
                    </a:srgbClr>
                  </a:gs>
                  <a:gs pos="100000">
                    <a:srgbClr val="3497AE">
                      <a:lumMod val="60000"/>
                      <a:lumOff val="40000"/>
                    </a:srgbClr>
                  </a:gs>
                </a:gsLst>
                <a:lin ang="5400000" scaled="1"/>
                <a:tileRect/>
              </a:gradFill>
              <a:ln w="38100" cap="flat" cmpd="thickThin" algn="ctr">
                <a:noFill/>
                <a:prstDash val="solid"/>
              </a:ln>
              <a:effectLst/>
              <a:scene3d>
                <a:camera prst="orthographicFront">
                  <a:rot lat="0" lon="0" rev="0"/>
                </a:camera>
                <a:lightRig rig="balanced" dir="t">
                  <a:rot lat="0" lon="0" rev="8700000"/>
                </a:lightRig>
              </a:scene3d>
              <a:sp3d>
                <a:bevelT w="38100" h="38100" prst="softRound"/>
                <a:bevelB w="38100" h="38100"/>
              </a:sp3d>
            </p:spPr>
            <p:txBody>
              <a:bodyPr rtlCol="0" anchor="ctr"/>
              <a:lstStyle/>
              <a:p>
                <a:pPr algn="ctr" fontAlgn="base">
                  <a:spcBef>
                    <a:spcPct val="0"/>
                  </a:spcBef>
                  <a:spcAft>
                    <a:spcPct val="0"/>
                  </a:spcAft>
                  <a:defRPr/>
                </a:pPr>
                <a:endParaRPr lang="en-US" sz="1600" kern="0" dirty="0" smtClean="0">
                  <a:solidFill>
                    <a:srgbClr val="FFFFFF"/>
                  </a:solidFill>
                  <a:effectLst>
                    <a:outerShdw blurRad="292100" dist="38100" dir="2700000" sx="101000" sy="101000" algn="tl" rotWithShape="0">
                      <a:srgbClr val="080808"/>
                    </a:outerShdw>
                  </a:effectLst>
                  <a:latin typeface="Segoe Semibold" pitchFamily="34" charset="0"/>
                </a:endParaRPr>
              </a:p>
            </p:txBody>
          </p:sp>
        </p:grpSp>
        <p:sp>
          <p:nvSpPr>
            <p:cNvPr id="44" name="TextBox 43"/>
            <p:cNvSpPr txBox="1"/>
            <p:nvPr/>
          </p:nvSpPr>
          <p:spPr>
            <a:xfrm rot="18140492">
              <a:off x="2495879" y="1921618"/>
              <a:ext cx="4670915" cy="4297680"/>
            </a:xfrm>
            <a:prstGeom prst="rect">
              <a:avLst/>
            </a:prstGeom>
            <a:noFill/>
          </p:spPr>
          <p:txBody>
            <a:bodyPr spcFirstLastPara="1" wrap="none" numCol="1" rtlCol="0">
              <a:prstTxWarp prst="textArchUp">
                <a:avLst>
                  <a:gd name="adj" fmla="val 6077649"/>
                </a:avLst>
              </a:prstTxWarp>
              <a:spAutoFit/>
            </a:bodyPr>
            <a:lstStyle/>
            <a:p>
              <a:pPr algn="ctr"/>
              <a:r>
                <a:rPr lang="en-US" altLang="ko-KR" sz="2400" dirty="0" smtClean="0">
                  <a:solidFill>
                    <a:schemeClr val="bg1"/>
                  </a:solidFill>
                  <a:effectLst>
                    <a:outerShdw blurRad="38100" dist="38100" dir="2700000" algn="tl">
                      <a:srgbClr val="000000">
                        <a:alpha val="43137"/>
                      </a:srgbClr>
                    </a:outerShdw>
                  </a:effectLst>
                </a:rPr>
                <a:t>Monitor</a:t>
              </a:r>
              <a:endParaRPr lang="ko-KR" altLang="en-US" sz="2400" dirty="0" smtClean="0">
                <a:solidFill>
                  <a:schemeClr val="bg1"/>
                </a:solidFill>
                <a:effectLst>
                  <a:outerShdw blurRad="38100" dist="38100" dir="2700000" algn="tl">
                    <a:srgbClr val="000000">
                      <a:alpha val="43137"/>
                    </a:srgbClr>
                  </a:outerShdw>
                </a:effectLst>
              </a:endParaRPr>
            </a:p>
          </p:txBody>
        </p:sp>
        <p:sp>
          <p:nvSpPr>
            <p:cNvPr id="45" name="TextBox 44"/>
            <p:cNvSpPr txBox="1"/>
            <p:nvPr/>
          </p:nvSpPr>
          <p:spPr>
            <a:xfrm rot="3478665">
              <a:off x="1971685" y="1911027"/>
              <a:ext cx="4552089" cy="4297167"/>
            </a:xfrm>
            <a:prstGeom prst="rect">
              <a:avLst/>
            </a:prstGeom>
            <a:noFill/>
          </p:spPr>
          <p:txBody>
            <a:bodyPr wrap="none" rtlCol="0">
              <a:prstTxWarp prst="textArchUp">
                <a:avLst>
                  <a:gd name="adj" fmla="val 6077649"/>
                </a:avLst>
              </a:prstTxWarp>
              <a:spAutoFit/>
            </a:bodyPr>
            <a:lstStyle/>
            <a:p>
              <a:pPr algn="ctr"/>
              <a:r>
                <a:rPr lang="en-US" altLang="ko-KR" sz="2400" dirty="0" smtClean="0">
                  <a:solidFill>
                    <a:schemeClr val="bg1"/>
                  </a:solidFill>
                  <a:effectLst>
                    <a:outerShdw blurRad="38100" dist="38100" dir="2700000" algn="tl">
                      <a:srgbClr val="000000">
                        <a:alpha val="43137"/>
                      </a:srgbClr>
                    </a:outerShdw>
                  </a:effectLst>
                </a:rPr>
                <a:t>Analyze</a:t>
              </a:r>
              <a:endParaRPr lang="ko-KR" altLang="en-US" sz="2400" dirty="0">
                <a:solidFill>
                  <a:schemeClr val="bg1"/>
                </a:solidFill>
                <a:effectLst>
                  <a:outerShdw blurRad="38100" dist="38100" dir="2700000" algn="tl">
                    <a:srgbClr val="000000">
                      <a:alpha val="43137"/>
                    </a:srgbClr>
                  </a:outerShdw>
                </a:effectLst>
              </a:endParaRPr>
            </a:p>
          </p:txBody>
        </p:sp>
        <p:sp>
          <p:nvSpPr>
            <p:cNvPr id="46" name="TextBox 45"/>
            <p:cNvSpPr txBox="1"/>
            <p:nvPr/>
          </p:nvSpPr>
          <p:spPr>
            <a:xfrm rot="21421064">
              <a:off x="2295144" y="1600200"/>
              <a:ext cx="4553712" cy="4297680"/>
            </a:xfrm>
            <a:prstGeom prst="rect">
              <a:avLst/>
            </a:prstGeom>
            <a:noFill/>
          </p:spPr>
          <p:txBody>
            <a:bodyPr spcFirstLastPara="1" wrap="none" numCol="1" rtlCol="0">
              <a:prstTxWarp prst="textArchDown">
                <a:avLst/>
              </a:prstTxWarp>
              <a:spAutoFit/>
            </a:bodyPr>
            <a:lstStyle/>
            <a:p>
              <a:pPr algn="ctr"/>
              <a:r>
                <a:rPr lang="en-US" altLang="ko-KR" sz="2400" dirty="0" smtClean="0">
                  <a:solidFill>
                    <a:schemeClr val="bg1"/>
                  </a:solidFill>
                  <a:effectLst>
                    <a:outerShdw blurRad="38100" dist="38100" dir="2700000" algn="tl">
                      <a:srgbClr val="000000">
                        <a:alpha val="43137"/>
                      </a:srgbClr>
                    </a:outerShdw>
                  </a:effectLst>
                </a:rPr>
                <a:t>Plan</a:t>
              </a:r>
              <a:endParaRPr lang="ko-KR" altLang="en-US" sz="2400" dirty="0" smtClean="0">
                <a:solidFill>
                  <a:schemeClr val="bg1"/>
                </a:solidFill>
                <a:effectLst>
                  <a:outerShdw blurRad="38100" dist="38100" dir="2700000" algn="tl">
                    <a:srgbClr val="000000">
                      <a:alpha val="43137"/>
                    </a:srgbClr>
                  </a:outerShdw>
                </a:effectLst>
              </a:endParaRPr>
            </a:p>
          </p:txBody>
        </p:sp>
      </p:grpSp>
      <p:sp>
        <p:nvSpPr>
          <p:cNvPr id="56" name="Rounded Rectangle 55"/>
          <p:cNvSpPr/>
          <p:nvPr/>
        </p:nvSpPr>
        <p:spPr bwMode="auto">
          <a:xfrm>
            <a:off x="304800" y="3581400"/>
            <a:ext cx="2343150" cy="1066800"/>
          </a:xfrm>
          <a:prstGeom prst="roundRect">
            <a:avLst>
              <a:gd name="adj" fmla="val 12917"/>
            </a:avLst>
          </a:prstGeom>
          <a:no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eaLnBrk="0" fontAlgn="base" hangingPunct="0">
              <a:spcBef>
                <a:spcPct val="0"/>
              </a:spcBef>
              <a:spcAft>
                <a:spcPct val="0"/>
              </a:spcAft>
            </a:pPr>
            <a:r>
              <a:rPr lang="ru-RU" sz="2000" dirty="0" smtClean="0">
                <a:solidFill>
                  <a:srgbClr val="FFC000"/>
                </a:solidFill>
                <a:effectLst>
                  <a:outerShdw blurRad="38100" dist="38100" dir="2700000" algn="tl">
                    <a:srgbClr val="000000">
                      <a:alpha val="43137"/>
                    </a:srgbClr>
                  </a:outerShdw>
                </a:effectLst>
                <a:latin typeface="Segoe" pitchFamily="34" charset="0"/>
              </a:rPr>
              <a:t>Что произошло</a:t>
            </a:r>
            <a:r>
              <a:rPr lang="en-US" sz="2000" dirty="0" smtClean="0">
                <a:solidFill>
                  <a:srgbClr val="FFC000"/>
                </a:solidFill>
                <a:effectLst>
                  <a:outerShdw blurRad="38100" dist="38100" dir="2700000" algn="tl">
                    <a:srgbClr val="000000">
                      <a:alpha val="43137"/>
                    </a:srgbClr>
                  </a:outerShdw>
                </a:effectLst>
                <a:latin typeface="Segoe" pitchFamily="34" charset="0"/>
              </a:rPr>
              <a:t>?</a:t>
            </a:r>
          </a:p>
          <a:p>
            <a:pPr algn="ctr" defTabSz="914099" eaLnBrk="0" hangingPunct="0"/>
            <a:r>
              <a:rPr lang="ru-RU" sz="2000" b="1" dirty="0" smtClean="0">
                <a:solidFill>
                  <a:schemeClr val="bg1"/>
                </a:solidFill>
                <a:effectLst>
                  <a:outerShdw blurRad="38100" dist="38100" dir="2700000" algn="tl">
                    <a:srgbClr val="000000">
                      <a:alpha val="43137"/>
                    </a:srgbClr>
                  </a:outerShdw>
                </a:effectLst>
                <a:latin typeface="Segoe" pitchFamily="34" charset="0"/>
              </a:rPr>
              <a:t>Отчеты</a:t>
            </a:r>
            <a:r>
              <a:rPr lang="en-US" sz="2000" b="1" dirty="0" smtClean="0">
                <a:solidFill>
                  <a:schemeClr val="bg1"/>
                </a:solidFill>
                <a:effectLst>
                  <a:outerShdw blurRad="38100" dist="38100" dir="2700000" algn="tl">
                    <a:srgbClr val="000000">
                      <a:alpha val="43137"/>
                    </a:srgbClr>
                  </a:outerShdw>
                </a:effectLst>
                <a:latin typeface="Segoe" pitchFamily="34" charset="0"/>
              </a:rPr>
              <a:t>, </a:t>
            </a:r>
            <a:r>
              <a:rPr lang="ru-RU" sz="2000" b="1" dirty="0" smtClean="0">
                <a:solidFill>
                  <a:schemeClr val="bg1"/>
                </a:solidFill>
                <a:effectLst>
                  <a:outerShdw blurRad="38100" dist="38100" dir="2700000" algn="tl">
                    <a:srgbClr val="000000">
                      <a:alpha val="43137"/>
                    </a:srgbClr>
                  </a:outerShdw>
                </a:effectLst>
                <a:latin typeface="Segoe" pitchFamily="34" charset="0"/>
              </a:rPr>
              <a:t>Консолидация</a:t>
            </a:r>
            <a:endParaRPr lang="en-US" sz="2000" b="1" dirty="0" smtClean="0">
              <a:solidFill>
                <a:schemeClr val="bg1"/>
              </a:solidFill>
              <a:effectLst>
                <a:outerShdw blurRad="38100" dist="38100" dir="2700000" algn="tl">
                  <a:srgbClr val="000000">
                    <a:alpha val="43137"/>
                  </a:srgbClr>
                </a:outerShdw>
              </a:effectLst>
              <a:latin typeface="Segoe" pitchFamily="34" charset="0"/>
            </a:endParaRPr>
          </a:p>
        </p:txBody>
      </p:sp>
      <p:sp>
        <p:nvSpPr>
          <p:cNvPr id="57" name="Rounded Rectangle 56"/>
          <p:cNvSpPr/>
          <p:nvPr/>
        </p:nvSpPr>
        <p:spPr bwMode="auto">
          <a:xfrm>
            <a:off x="-114300" y="1676400"/>
            <a:ext cx="3390900" cy="1066800"/>
          </a:xfrm>
          <a:prstGeom prst="roundRect">
            <a:avLst>
              <a:gd name="adj" fmla="val 12917"/>
            </a:avLst>
          </a:prstGeom>
          <a:no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eaLnBrk="0" fontAlgn="base" hangingPunct="0">
              <a:spcBef>
                <a:spcPct val="0"/>
              </a:spcBef>
              <a:spcAft>
                <a:spcPct val="0"/>
              </a:spcAft>
            </a:pPr>
            <a:r>
              <a:rPr lang="ru-RU" sz="2000" dirty="0" smtClean="0">
                <a:solidFill>
                  <a:srgbClr val="FFC000"/>
                </a:solidFill>
                <a:effectLst>
                  <a:outerShdw blurRad="38100" dist="38100" dir="2700000" algn="tl">
                    <a:srgbClr val="000000">
                      <a:alpha val="43137"/>
                    </a:srgbClr>
                  </a:outerShdw>
                </a:effectLst>
                <a:latin typeface="Segoe" pitchFamily="34" charset="0"/>
              </a:rPr>
              <a:t>Что происходит</a:t>
            </a:r>
            <a:r>
              <a:rPr lang="en-US" sz="2000" dirty="0" smtClean="0">
                <a:solidFill>
                  <a:srgbClr val="FFC000"/>
                </a:solidFill>
                <a:effectLst>
                  <a:outerShdw blurRad="38100" dist="38100" dir="2700000" algn="tl">
                    <a:srgbClr val="000000">
                      <a:alpha val="43137"/>
                    </a:srgbClr>
                  </a:outerShdw>
                </a:effectLst>
                <a:latin typeface="Segoe" pitchFamily="34" charset="0"/>
              </a:rPr>
              <a:t>?</a:t>
            </a:r>
          </a:p>
          <a:p>
            <a:pPr algn="ctr" defTabSz="914099" eaLnBrk="0" fontAlgn="base" hangingPunct="0">
              <a:spcBef>
                <a:spcPct val="0"/>
              </a:spcBef>
              <a:spcAft>
                <a:spcPct val="0"/>
              </a:spcAft>
            </a:pPr>
            <a:r>
              <a:rPr lang="en-US" sz="2000" b="1" dirty="0" smtClean="0">
                <a:solidFill>
                  <a:schemeClr val="bg1"/>
                </a:solidFill>
                <a:effectLst>
                  <a:outerShdw blurRad="38100" dist="38100" dir="2700000" algn="tl">
                    <a:srgbClr val="000000">
                      <a:alpha val="43137"/>
                    </a:srgbClr>
                  </a:outerShdw>
                </a:effectLst>
                <a:latin typeface="Segoe" pitchFamily="34" charset="0"/>
              </a:rPr>
              <a:t>Scorecards </a:t>
            </a:r>
            <a:br>
              <a:rPr lang="en-US" sz="2000" b="1" dirty="0" smtClean="0">
                <a:solidFill>
                  <a:schemeClr val="bg1"/>
                </a:solidFill>
                <a:effectLst>
                  <a:outerShdw blurRad="38100" dist="38100" dir="2700000" algn="tl">
                    <a:srgbClr val="000000">
                      <a:alpha val="43137"/>
                    </a:srgbClr>
                  </a:outerShdw>
                </a:effectLst>
                <a:latin typeface="Segoe" pitchFamily="34" charset="0"/>
              </a:rPr>
            </a:br>
            <a:r>
              <a:rPr lang="en-US" sz="2000" b="1" dirty="0" smtClean="0">
                <a:solidFill>
                  <a:schemeClr val="bg1"/>
                </a:solidFill>
                <a:effectLst>
                  <a:outerShdw blurRad="38100" dist="38100" dir="2700000" algn="tl">
                    <a:srgbClr val="000000">
                      <a:alpha val="43137"/>
                    </a:srgbClr>
                  </a:outerShdw>
                </a:effectLst>
                <a:latin typeface="Segoe" pitchFamily="34" charset="0"/>
              </a:rPr>
              <a:t>and Dashboards</a:t>
            </a:r>
          </a:p>
        </p:txBody>
      </p:sp>
      <p:sp>
        <p:nvSpPr>
          <p:cNvPr id="58" name="Rounded Rectangle 57"/>
          <p:cNvSpPr/>
          <p:nvPr/>
        </p:nvSpPr>
        <p:spPr bwMode="auto">
          <a:xfrm>
            <a:off x="6172200" y="2057400"/>
            <a:ext cx="2800350" cy="1066800"/>
          </a:xfrm>
          <a:prstGeom prst="roundRect">
            <a:avLst>
              <a:gd name="adj" fmla="val 12917"/>
            </a:avLst>
          </a:prstGeom>
          <a:no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000" dirty="0" smtClean="0">
                <a:solidFill>
                  <a:srgbClr val="FFC000"/>
                </a:solidFill>
                <a:effectLst>
                  <a:outerShdw blurRad="38100" dist="38100" dir="2700000" algn="tl">
                    <a:srgbClr val="000000">
                      <a:alpha val="43137"/>
                    </a:srgbClr>
                  </a:outerShdw>
                </a:effectLst>
                <a:latin typeface="Segoe" pitchFamily="34" charset="0"/>
              </a:rPr>
              <a:t>Почему это произошло</a:t>
            </a:r>
            <a:r>
              <a:rPr lang="en-US" sz="2000" dirty="0" smtClean="0">
                <a:solidFill>
                  <a:srgbClr val="FFC000"/>
                </a:solidFill>
                <a:effectLst>
                  <a:outerShdw blurRad="38100" dist="38100" dir="2700000" algn="tl">
                    <a:srgbClr val="000000">
                      <a:alpha val="43137"/>
                    </a:srgbClr>
                  </a:outerShdw>
                </a:effectLst>
                <a:latin typeface="Segoe" pitchFamily="34" charset="0"/>
              </a:rPr>
              <a:t>?</a:t>
            </a:r>
          </a:p>
          <a:p>
            <a:pPr algn="ctr" defTabSz="914099" fontAlgn="base">
              <a:spcBef>
                <a:spcPct val="0"/>
              </a:spcBef>
              <a:spcAft>
                <a:spcPct val="0"/>
              </a:spcAft>
            </a:pPr>
            <a:r>
              <a:rPr lang="ru-RU" sz="2000" b="1" dirty="0" smtClean="0">
                <a:solidFill>
                  <a:schemeClr val="bg1"/>
                </a:solidFill>
                <a:effectLst>
                  <a:outerShdw blurRad="38100" dist="38100" dir="2700000" algn="tl">
                    <a:srgbClr val="000000">
                      <a:alpha val="43137"/>
                    </a:srgbClr>
                  </a:outerShdw>
                </a:effectLst>
                <a:latin typeface="Segoe" pitchFamily="34" charset="0"/>
              </a:rPr>
              <a:t>Анализ</a:t>
            </a:r>
            <a:endParaRPr lang="en-US" sz="2000" b="1" dirty="0" smtClean="0">
              <a:solidFill>
                <a:schemeClr val="bg1"/>
              </a:solidFill>
              <a:effectLst>
                <a:outerShdw blurRad="38100" dist="38100" dir="2700000" algn="tl">
                  <a:srgbClr val="000000">
                    <a:alpha val="43137"/>
                  </a:srgbClr>
                </a:outerShdw>
              </a:effectLst>
              <a:latin typeface="Segoe" pitchFamily="34" charset="0"/>
            </a:endParaRPr>
          </a:p>
        </p:txBody>
      </p:sp>
      <p:sp>
        <p:nvSpPr>
          <p:cNvPr id="59" name="Rounded Rectangle 58"/>
          <p:cNvSpPr/>
          <p:nvPr/>
        </p:nvSpPr>
        <p:spPr bwMode="auto">
          <a:xfrm>
            <a:off x="1371600" y="5448300"/>
            <a:ext cx="2743200" cy="1066800"/>
          </a:xfrm>
          <a:prstGeom prst="roundRect">
            <a:avLst>
              <a:gd name="adj" fmla="val 12917"/>
            </a:avLst>
          </a:prstGeom>
          <a:no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000" dirty="0" smtClean="0">
                <a:solidFill>
                  <a:srgbClr val="FFC000"/>
                </a:solidFill>
                <a:effectLst>
                  <a:outerShdw blurRad="38100" dist="38100" dir="2700000" algn="tl">
                    <a:srgbClr val="000000">
                      <a:alpha val="43137"/>
                    </a:srgbClr>
                  </a:outerShdw>
                </a:effectLst>
                <a:latin typeface="Segoe" pitchFamily="34" charset="0"/>
              </a:rPr>
              <a:t>Что произойдет</a:t>
            </a:r>
            <a:r>
              <a:rPr lang="en-US" sz="2000" dirty="0" smtClean="0">
                <a:solidFill>
                  <a:srgbClr val="FFC000"/>
                </a:solidFill>
                <a:effectLst>
                  <a:outerShdw blurRad="38100" dist="38100" dir="2700000" algn="tl">
                    <a:srgbClr val="000000">
                      <a:alpha val="43137"/>
                    </a:srgbClr>
                  </a:outerShdw>
                </a:effectLst>
                <a:latin typeface="Segoe" pitchFamily="34" charset="0"/>
              </a:rPr>
              <a:t>?</a:t>
            </a:r>
            <a:r>
              <a:rPr lang="en-US" sz="2000" dirty="0" smtClean="0">
                <a:solidFill>
                  <a:schemeClr val="accent4"/>
                </a:solidFill>
                <a:effectLst>
                  <a:outerShdw blurRad="38100" dist="38100" dir="2700000" algn="tl">
                    <a:srgbClr val="000000">
                      <a:alpha val="43137"/>
                    </a:srgbClr>
                  </a:outerShdw>
                </a:effectLst>
                <a:latin typeface="Segoe" pitchFamily="34" charset="0"/>
              </a:rPr>
              <a:t/>
            </a:r>
            <a:br>
              <a:rPr lang="en-US" sz="2000" dirty="0" smtClean="0">
                <a:solidFill>
                  <a:schemeClr val="accent4"/>
                </a:solidFill>
                <a:effectLst>
                  <a:outerShdw blurRad="38100" dist="38100" dir="2700000" algn="tl">
                    <a:srgbClr val="000000">
                      <a:alpha val="43137"/>
                    </a:srgbClr>
                  </a:outerShdw>
                </a:effectLst>
                <a:latin typeface="Segoe" pitchFamily="34" charset="0"/>
              </a:rPr>
            </a:br>
            <a:r>
              <a:rPr lang="ru-RU" sz="2000" b="1" dirty="0" smtClean="0">
                <a:solidFill>
                  <a:schemeClr val="bg1"/>
                </a:solidFill>
                <a:effectLst>
                  <a:outerShdw blurRad="38100" dist="38100" dir="2700000" algn="tl">
                    <a:srgbClr val="000000">
                      <a:alpha val="43137"/>
                    </a:srgbClr>
                  </a:outerShdw>
                </a:effectLst>
                <a:latin typeface="Segoe" pitchFamily="34" charset="0"/>
              </a:rPr>
              <a:t>Прогнозирование</a:t>
            </a:r>
            <a:endParaRPr lang="en-US" sz="2000" b="1" dirty="0" smtClean="0">
              <a:solidFill>
                <a:schemeClr val="bg1"/>
              </a:solidFill>
              <a:effectLst>
                <a:outerShdw blurRad="38100" dist="38100" dir="2700000" algn="tl">
                  <a:srgbClr val="000000">
                    <a:alpha val="43137"/>
                  </a:srgbClr>
                </a:outerShdw>
              </a:effectLst>
              <a:latin typeface="Segoe" pitchFamily="34" charset="0"/>
            </a:endParaRPr>
          </a:p>
        </p:txBody>
      </p:sp>
      <p:sp>
        <p:nvSpPr>
          <p:cNvPr id="60" name="Rounded Rectangle 59"/>
          <p:cNvSpPr/>
          <p:nvPr/>
        </p:nvSpPr>
        <p:spPr bwMode="auto">
          <a:xfrm>
            <a:off x="4800600" y="5448300"/>
            <a:ext cx="3352800" cy="1066800"/>
          </a:xfrm>
          <a:prstGeom prst="roundRect">
            <a:avLst>
              <a:gd name="adj" fmla="val 12917"/>
            </a:avLst>
          </a:prstGeom>
          <a:no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000" dirty="0" smtClean="0">
                <a:solidFill>
                  <a:srgbClr val="FFC000"/>
                </a:solidFill>
                <a:effectLst>
                  <a:outerShdw blurRad="38100" dist="38100" dir="2700000" algn="tl">
                    <a:srgbClr val="000000">
                      <a:alpha val="43137"/>
                    </a:srgbClr>
                  </a:outerShdw>
                </a:effectLst>
                <a:latin typeface="Segoe" pitchFamily="34" charset="0"/>
              </a:rPr>
              <a:t>Что я хочу чтобы произошло</a:t>
            </a:r>
            <a:r>
              <a:rPr lang="en-US" sz="2000" dirty="0" smtClean="0">
                <a:solidFill>
                  <a:srgbClr val="FFC000"/>
                </a:solidFill>
                <a:effectLst>
                  <a:outerShdw blurRad="38100" dist="38100" dir="2700000" algn="tl">
                    <a:srgbClr val="000000">
                      <a:alpha val="43137"/>
                    </a:srgbClr>
                  </a:outerShdw>
                </a:effectLst>
                <a:latin typeface="Segoe" pitchFamily="34" charset="0"/>
              </a:rPr>
              <a:t>?</a:t>
            </a:r>
          </a:p>
          <a:p>
            <a:pPr algn="ctr" defTabSz="914099" fontAlgn="base">
              <a:spcBef>
                <a:spcPct val="0"/>
              </a:spcBef>
              <a:spcAft>
                <a:spcPct val="0"/>
              </a:spcAft>
            </a:pPr>
            <a:r>
              <a:rPr lang="ru-RU" sz="2000" b="1" dirty="0" smtClean="0">
                <a:solidFill>
                  <a:schemeClr val="bg1"/>
                </a:solidFill>
                <a:effectLst>
                  <a:outerShdw blurRad="38100" dist="38100" dir="2700000" algn="tl">
                    <a:srgbClr val="000000">
                      <a:alpha val="43137"/>
                    </a:srgbClr>
                  </a:outerShdw>
                </a:effectLst>
                <a:latin typeface="Segoe" pitchFamily="34" charset="0"/>
              </a:rPr>
              <a:t>Планирование</a:t>
            </a:r>
            <a:r>
              <a:rPr lang="en-US" sz="2000" b="1" dirty="0" smtClean="0">
                <a:solidFill>
                  <a:schemeClr val="bg1"/>
                </a:solidFill>
                <a:effectLst>
                  <a:outerShdw blurRad="38100" dist="38100" dir="2700000" algn="tl">
                    <a:srgbClr val="000000">
                      <a:alpha val="43137"/>
                    </a:srgbClr>
                  </a:outerShdw>
                </a:effectLst>
                <a:latin typeface="Segoe" pitchFamily="34" charset="0"/>
              </a:rPr>
              <a:t>, </a:t>
            </a:r>
            <a:r>
              <a:rPr lang="ru-RU" sz="2000" b="1" dirty="0" smtClean="0">
                <a:solidFill>
                  <a:schemeClr val="bg1"/>
                </a:solidFill>
                <a:effectLst>
                  <a:outerShdw blurRad="38100" dist="38100" dir="2700000" algn="tl">
                    <a:srgbClr val="000000">
                      <a:alpha val="43137"/>
                    </a:srgbClr>
                  </a:outerShdw>
                </a:effectLst>
                <a:latin typeface="Segoe" pitchFamily="34" charset="0"/>
              </a:rPr>
              <a:t>Бюджетирование</a:t>
            </a:r>
            <a:r>
              <a:rPr lang="en-US" sz="2000" b="1" dirty="0" smtClean="0">
                <a:solidFill>
                  <a:schemeClr val="bg1"/>
                </a:solidFill>
                <a:effectLst>
                  <a:outerShdw blurRad="38100" dist="38100" dir="2700000" algn="tl">
                    <a:srgbClr val="000000">
                      <a:alpha val="43137"/>
                    </a:srgbClr>
                  </a:outerShdw>
                </a:effectLst>
                <a:latin typeface="Segoe" pitchFamily="34" charset="0"/>
              </a:rPr>
              <a:t> </a:t>
            </a:r>
          </a:p>
        </p:txBody>
      </p:sp>
      <p:sp>
        <p:nvSpPr>
          <p:cNvPr id="29" name="Rectangle 28"/>
          <p:cNvSpPr/>
          <p:nvPr/>
        </p:nvSpPr>
        <p:spPr bwMode="auto">
          <a:xfrm>
            <a:off x="3789209" y="3395963"/>
            <a:ext cx="1522699" cy="46166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50800"/>
          </a:sp3d>
        </p:spPr>
        <p:txBody>
          <a:bodyPr wrap="square">
            <a:spAutoFit/>
          </a:bodyPr>
          <a:lstStyle/>
          <a:p>
            <a:pPr algn="ctr">
              <a:defRPr/>
            </a:pPr>
            <a:r>
              <a:rPr lang="ru-RU" sz="2400" spc="-150" dirty="0" smtClean="0">
                <a:ln w="3175">
                  <a:noFill/>
                </a:ln>
                <a:gradFill flip="none" rotWithShape="1">
                  <a:gsLst>
                    <a:gs pos="0">
                      <a:srgbClr val="FFFFB9"/>
                    </a:gs>
                    <a:gs pos="36000">
                      <a:srgbClr val="FFFF99"/>
                    </a:gs>
                    <a:gs pos="86000">
                      <a:srgbClr val="F6AE1E"/>
                    </a:gs>
                  </a:gsLst>
                  <a:lin ang="5400000" scaled="0"/>
                  <a:tileRect/>
                </a:gradFill>
                <a:effectLst>
                  <a:outerShdw blurRad="228600" dist="38100" dir="2700000" algn="tl" rotWithShape="0">
                    <a:prstClr val="black"/>
                  </a:outerShdw>
                </a:effectLst>
                <a:latin typeface="Trebuchet MS" pitchFamily="34" charset="0"/>
                <a:cs typeface="Arial" charset="0"/>
              </a:rPr>
              <a:t>Стратегия</a:t>
            </a:r>
            <a:endParaRPr lang="en-US" sz="2400" spc="-150" dirty="0">
              <a:ln w="3175">
                <a:noFill/>
              </a:ln>
              <a:gradFill flip="none" rotWithShape="1">
                <a:gsLst>
                  <a:gs pos="0">
                    <a:srgbClr val="FFFFB9"/>
                  </a:gs>
                  <a:gs pos="36000">
                    <a:srgbClr val="FFFF99"/>
                  </a:gs>
                  <a:gs pos="86000">
                    <a:srgbClr val="F6AE1E"/>
                  </a:gs>
                </a:gsLst>
                <a:lin ang="5400000" scaled="0"/>
                <a:tileRect/>
              </a:gradFill>
              <a:effectLst>
                <a:outerShdw blurRad="228600" dist="38100" dir="2700000" algn="tl" rotWithShape="0">
                  <a:prstClr val="black"/>
                </a:outerShdw>
              </a:effectLst>
              <a:latin typeface="Trebuchet MS" pitchFamily="34" charset="0"/>
              <a:cs typeface="Arial" charset="0"/>
            </a:endParaRPr>
          </a:p>
        </p:txBody>
      </p:sp>
      <p:sp>
        <p:nvSpPr>
          <p:cNvPr id="30" name="Oval 29"/>
          <p:cNvSpPr/>
          <p:nvPr/>
        </p:nvSpPr>
        <p:spPr bwMode="auto">
          <a:xfrm>
            <a:off x="3572699" y="2571744"/>
            <a:ext cx="2070871" cy="2009962"/>
          </a:xfrm>
          <a:prstGeom prst="ellipse">
            <a:avLst/>
          </a:prstGeom>
          <a:gradFill>
            <a:gsLst>
              <a:gs pos="0">
                <a:srgbClr val="3497AE">
                  <a:lumMod val="50000"/>
                </a:srgbClr>
              </a:gs>
              <a:gs pos="77000">
                <a:srgbClr val="3497AE"/>
              </a:gs>
              <a:gs pos="100000">
                <a:srgbClr val="3497AE">
                  <a:lumMod val="60000"/>
                  <a:lumOff val="40000"/>
                </a:srgbClr>
              </a:gs>
            </a:gsLst>
            <a:lin ang="5400000" scaled="1"/>
          </a:gradFill>
          <a:ln w="38100" cap="flat" cmpd="thickThin" algn="ctr">
            <a:noFill/>
            <a:prstDash val="solid"/>
          </a:ln>
          <a:effectLst/>
          <a:scene3d>
            <a:camera prst="orthographicFront">
              <a:rot lat="0" lon="0" rev="0"/>
            </a:camera>
            <a:lightRig rig="balanced" dir="t">
              <a:rot lat="0" lon="0" rev="8700000"/>
            </a:lightRig>
          </a:scene3d>
          <a:sp3d>
            <a:bevelT w="38100" h="38100" prst="softRound"/>
            <a:bevelB w="38100" h="38100"/>
          </a:sp3d>
        </p:spPr>
        <p:txBody>
          <a:bodyPr rtlCol="0" anchor="ctr"/>
          <a:lstStyle/>
          <a:p>
            <a:pPr algn="ctr" fontAlgn="base">
              <a:spcBef>
                <a:spcPct val="0"/>
              </a:spcBef>
              <a:spcAft>
                <a:spcPct val="0"/>
              </a:spcAft>
              <a:defRPr/>
            </a:pPr>
            <a:r>
              <a:rPr lang="en-US" sz="1600" b="1" kern="0" dirty="0" smtClean="0">
                <a:solidFill>
                  <a:srgbClr val="FF0000"/>
                </a:solidFill>
                <a:effectLst>
                  <a:outerShdw blurRad="292100" dist="38100" dir="2700000" sx="101000" sy="101000" algn="tl" rotWithShape="0">
                    <a:srgbClr val="080808"/>
                  </a:outerShdw>
                </a:effectLst>
                <a:latin typeface="Segoe Semibold" pitchFamily="34" charset="0"/>
              </a:rPr>
              <a:t>MOSS 2007 ENT</a:t>
            </a:r>
          </a:p>
        </p:txBody>
      </p:sp>
      <p:sp>
        <p:nvSpPr>
          <p:cNvPr id="32" name="Title 6"/>
          <p:cNvSpPr>
            <a:spLocks noGrp="1"/>
          </p:cNvSpPr>
          <p:nvPr>
            <p:ph type="title"/>
          </p:nvPr>
        </p:nvSpPr>
        <p:spPr>
          <a:xfrm>
            <a:off x="214282" y="214290"/>
            <a:ext cx="8382000" cy="1163395"/>
          </a:xfrm>
        </p:spPr>
        <p:txBody>
          <a:bodyPr>
            <a:normAutofit/>
          </a:bodyPr>
          <a:lstStyle/>
          <a:p>
            <a:pPr lvl="0"/>
            <a:r>
              <a:rPr lang="ru-RU" sz="3600" dirty="0" smtClean="0"/>
              <a:t>Управление эффективностью бизнеса</a:t>
            </a:r>
            <a:br>
              <a:rPr lang="ru-RU" sz="3600" dirty="0" smtClean="0"/>
            </a:br>
            <a:r>
              <a:rPr lang="ru-RU" sz="2200" dirty="0" smtClean="0">
                <a:solidFill>
                  <a:schemeClr val="bg1"/>
                </a:solidFill>
              </a:rPr>
              <a:t>Лучшее </a:t>
            </a:r>
            <a:r>
              <a:rPr lang="ru-RU" sz="2200" dirty="0">
                <a:solidFill>
                  <a:schemeClr val="bg1"/>
                </a:solidFill>
              </a:rPr>
              <a:t>выполнение стратегии</a:t>
            </a:r>
            <a:endParaRPr sz="2200">
              <a:solidFill>
                <a:schemeClr val="bg1"/>
              </a:solidFill>
            </a:endParaRPr>
          </a:p>
        </p:txBody>
      </p:sp>
      <p:sp>
        <p:nvSpPr>
          <p:cNvPr id="31" name="Rectangle 30"/>
          <p:cNvSpPr/>
          <p:nvPr/>
        </p:nvSpPr>
        <p:spPr bwMode="auto">
          <a:xfrm>
            <a:off x="1000100" y="4714884"/>
            <a:ext cx="7215238" cy="1928826"/>
          </a:xfrm>
          <a:prstGeom prst="rect">
            <a:avLst/>
          </a:prstGeom>
          <a:gradFill flip="none" rotWithShape="1">
            <a:gsLst>
              <a:gs pos="38000">
                <a:srgbClr val="DF8045">
                  <a:lumMod val="50000"/>
                  <a:alpha val="70000"/>
                </a:srgbClr>
              </a:gs>
              <a:gs pos="87000">
                <a:srgbClr val="BB5B20">
                  <a:alpha val="92941"/>
                </a:srgbClr>
              </a:gs>
              <a:gs pos="100000">
                <a:srgbClr val="ECB38F"/>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defTabSz="914099" fontAlgn="base">
              <a:lnSpc>
                <a:spcPct val="80000"/>
              </a:lnSpc>
              <a:spcBef>
                <a:spcPct val="0"/>
              </a:spcBef>
              <a:spcAft>
                <a:spcPct val="0"/>
              </a:spcAft>
            </a:pPr>
            <a:r>
              <a:rPr lang="en-US" sz="2400" b="1" dirty="0" smtClean="0">
                <a:solidFill>
                  <a:srgbClr val="FF0000"/>
                </a:solidFill>
                <a:effectLst>
                  <a:outerShdw blurRad="152400" dir="5400000" algn="ctr" rotWithShape="0">
                    <a:prstClr val="black">
                      <a:alpha val="80000"/>
                    </a:prstClr>
                  </a:outerShdw>
                </a:effectLst>
              </a:rPr>
              <a:t>Microsoft Dynamics </a:t>
            </a:r>
            <a:r>
              <a:rPr lang="ru-RU" sz="2400" b="1" dirty="0" smtClean="0">
                <a:solidFill>
                  <a:srgbClr val="FF0000"/>
                </a:solidFill>
                <a:effectLst>
                  <a:outerShdw blurRad="152400" dir="5400000" algn="ctr" rotWithShape="0">
                    <a:prstClr val="black">
                      <a:alpha val="80000"/>
                    </a:prstClr>
                  </a:outerShdw>
                </a:effectLst>
              </a:rPr>
              <a:t>или </a:t>
            </a:r>
          </a:p>
          <a:p>
            <a:pPr algn="ctr" defTabSz="914099" fontAlgn="base">
              <a:lnSpc>
                <a:spcPct val="80000"/>
              </a:lnSpc>
              <a:spcBef>
                <a:spcPct val="0"/>
              </a:spcBef>
              <a:spcAft>
                <a:spcPct val="0"/>
              </a:spcAft>
            </a:pPr>
            <a:r>
              <a:rPr lang="ru-RU" sz="2400" b="1" dirty="0" smtClean="0">
                <a:solidFill>
                  <a:srgbClr val="FF0000"/>
                </a:solidFill>
                <a:effectLst>
                  <a:outerShdw blurRad="152400" dir="5400000" algn="ctr" rotWithShape="0">
                    <a:prstClr val="black">
                      <a:alpha val="80000"/>
                    </a:prstClr>
                  </a:outerShdw>
                </a:effectLst>
              </a:rPr>
              <a:t>Партнерские решения (</a:t>
            </a:r>
            <a:r>
              <a:rPr lang="en-US" sz="2400" b="1" dirty="0" smtClean="0">
                <a:solidFill>
                  <a:srgbClr val="FF0000"/>
                </a:solidFill>
                <a:effectLst>
                  <a:outerShdw blurRad="152400" dir="5400000" algn="ctr" rotWithShape="0">
                    <a:prstClr val="black">
                      <a:alpha val="80000"/>
                    </a:prstClr>
                  </a:outerShdw>
                </a:effectLst>
              </a:rPr>
              <a:t>MOSS + SQL + Excel</a:t>
            </a:r>
            <a:r>
              <a:rPr lang="ru-RU" sz="2400" b="1" dirty="0" smtClean="0">
                <a:solidFill>
                  <a:srgbClr val="FF0000"/>
                </a:solidFill>
                <a:effectLst>
                  <a:outerShdw blurRad="152400" dir="5400000" algn="ctr" rotWithShape="0">
                    <a:prstClr val="black">
                      <a:alpha val="80000"/>
                    </a:prstClr>
                  </a:outerShdw>
                </a:effectLst>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57"/>
                                        </p:tgtEl>
                                        <p:attrNameLst>
                                          <p:attrName>style.visibility</p:attrName>
                                        </p:attrNameLst>
                                      </p:cBhvr>
                                      <p:to>
                                        <p:strVal val="visible"/>
                                      </p:to>
                                    </p:set>
                                    <p:animEffect transition="in" filter="wipe(right)">
                                      <p:cBhvr>
                                        <p:cTn id="10" dur="500"/>
                                        <p:tgtEl>
                                          <p:spTgt spid="57"/>
                                        </p:tgtEl>
                                      </p:cBhvr>
                                    </p:animEffect>
                                  </p:childTnLst>
                                </p:cTn>
                              </p:par>
                              <p:par>
                                <p:cTn id="11" presetID="22" presetClass="entr" presetSubtype="2" fill="hold" grpId="0" nodeType="withEffect">
                                  <p:stCondLst>
                                    <p:cond delay="300"/>
                                  </p:stCondLst>
                                  <p:childTnLst>
                                    <p:set>
                                      <p:cBhvr>
                                        <p:cTn id="12" dur="1" fill="hold">
                                          <p:stCondLst>
                                            <p:cond delay="0"/>
                                          </p:stCondLst>
                                        </p:cTn>
                                        <p:tgtEl>
                                          <p:spTgt spid="56"/>
                                        </p:tgtEl>
                                        <p:attrNameLst>
                                          <p:attrName>style.visibility</p:attrName>
                                        </p:attrNameLst>
                                      </p:cBhvr>
                                      <p:to>
                                        <p:strVal val="visible"/>
                                      </p:to>
                                    </p:set>
                                    <p:animEffect transition="in" filter="wipe(right)">
                                      <p:cBhvr>
                                        <p:cTn id="13" dur="500"/>
                                        <p:tgtEl>
                                          <p:spTgt spid="56"/>
                                        </p:tgtEl>
                                      </p:cBhvr>
                                    </p:animEffect>
                                  </p:childTnLst>
                                </p:cTn>
                              </p:par>
                            </p:childTnLst>
                          </p:cTn>
                        </p:par>
                        <p:par>
                          <p:cTn id="14" fill="hold">
                            <p:stCondLst>
                              <p:cond delay="800"/>
                            </p:stCondLst>
                            <p:childTnLst>
                              <p:par>
                                <p:cTn id="15" presetID="22" presetClass="entr" presetSubtype="8"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par>
                                <p:cTn id="18" presetID="22" presetClass="entr" presetSubtype="8" fill="hold" grpId="0" nodeType="withEffect">
                                  <p:stCondLst>
                                    <p:cond delay="300"/>
                                  </p:stCondLst>
                                  <p:childTnLst>
                                    <p:set>
                                      <p:cBhvr>
                                        <p:cTn id="19" dur="1" fill="hold">
                                          <p:stCondLst>
                                            <p:cond delay="0"/>
                                          </p:stCondLst>
                                        </p:cTn>
                                        <p:tgtEl>
                                          <p:spTgt spid="58"/>
                                        </p:tgtEl>
                                        <p:attrNameLst>
                                          <p:attrName>style.visibility</p:attrName>
                                        </p:attrNameLst>
                                      </p:cBhvr>
                                      <p:to>
                                        <p:strVal val="visible"/>
                                      </p:to>
                                    </p:set>
                                    <p:animEffect transition="in" filter="wipe(left)">
                                      <p:cBhvr>
                                        <p:cTn id="20" dur="500"/>
                                        <p:tgtEl>
                                          <p:spTgt spid="58"/>
                                        </p:tgtEl>
                                      </p:cBhvr>
                                    </p:animEffect>
                                  </p:childTnLst>
                                </p:cTn>
                              </p:par>
                            </p:childTnLst>
                          </p:cTn>
                        </p:par>
                        <p:par>
                          <p:cTn id="21" fill="hold">
                            <p:stCondLst>
                              <p:cond delay="1600"/>
                            </p:stCondLst>
                            <p:childTnLst>
                              <p:par>
                                <p:cTn id="22" presetID="22" presetClass="entr" presetSubtype="1"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up)">
                                      <p:cBhvr>
                                        <p:cTn id="24" dur="500"/>
                                        <p:tgtEl>
                                          <p:spTgt spid="26"/>
                                        </p:tgtEl>
                                      </p:cBhvr>
                                    </p:animEffect>
                                  </p:childTnLst>
                                </p:cTn>
                              </p:par>
                              <p:par>
                                <p:cTn id="25" presetID="22" presetClass="entr" presetSubtype="1" fill="hold" grpId="0" nodeType="withEffect">
                                  <p:stCondLst>
                                    <p:cond delay="300"/>
                                  </p:stCondLst>
                                  <p:childTnLst>
                                    <p:set>
                                      <p:cBhvr>
                                        <p:cTn id="26" dur="1" fill="hold">
                                          <p:stCondLst>
                                            <p:cond delay="0"/>
                                          </p:stCondLst>
                                        </p:cTn>
                                        <p:tgtEl>
                                          <p:spTgt spid="59"/>
                                        </p:tgtEl>
                                        <p:attrNameLst>
                                          <p:attrName>style.visibility</p:attrName>
                                        </p:attrNameLst>
                                      </p:cBhvr>
                                      <p:to>
                                        <p:strVal val="visible"/>
                                      </p:to>
                                    </p:set>
                                    <p:animEffect transition="in" filter="wipe(up)">
                                      <p:cBhvr>
                                        <p:cTn id="27" dur="500"/>
                                        <p:tgtEl>
                                          <p:spTgt spid="59"/>
                                        </p:tgtEl>
                                      </p:cBhvr>
                                    </p:animEffect>
                                  </p:childTnLst>
                                </p:cTn>
                              </p:par>
                              <p:par>
                                <p:cTn id="28" presetID="22" presetClass="entr" presetSubtype="1" fill="hold" grpId="0" nodeType="withEffect">
                                  <p:stCondLst>
                                    <p:cond delay="300"/>
                                  </p:stCondLst>
                                  <p:childTnLst>
                                    <p:set>
                                      <p:cBhvr>
                                        <p:cTn id="29" dur="1" fill="hold">
                                          <p:stCondLst>
                                            <p:cond delay="0"/>
                                          </p:stCondLst>
                                        </p:cTn>
                                        <p:tgtEl>
                                          <p:spTgt spid="60"/>
                                        </p:tgtEl>
                                        <p:attrNameLst>
                                          <p:attrName>style.visibility</p:attrName>
                                        </p:attrNameLst>
                                      </p:cBhvr>
                                      <p:to>
                                        <p:strVal val="visible"/>
                                      </p:to>
                                    </p:set>
                                    <p:animEffect transition="in" filter="wipe(up)">
                                      <p:cBhvr>
                                        <p:cTn id="30" dur="500"/>
                                        <p:tgtEl>
                                          <p:spTgt spid="60"/>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box(in)">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blinds(horizontal)">
                                      <p:cBhvr>
                                        <p:cTn id="4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5" grpId="0" animBg="1"/>
      <p:bldP spid="24" grpId="0" animBg="1"/>
      <p:bldP spid="56" grpId="0"/>
      <p:bldP spid="57" grpId="0"/>
      <p:bldP spid="58" grpId="0"/>
      <p:bldP spid="59" grpId="0"/>
      <p:bldP spid="60" grpId="0"/>
      <p:bldP spid="30"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traight Connector 1241093"/>
          <p:cNvSpPr>
            <a:spLocks noChangeShapeType="1"/>
          </p:cNvSpPr>
          <p:nvPr/>
        </p:nvSpPr>
        <p:spPr bwMode="auto">
          <a:xfrm>
            <a:off x="4457582" y="1617867"/>
            <a:ext cx="0" cy="3108960"/>
          </a:xfrm>
          <a:prstGeom prst="line">
            <a:avLst/>
          </a:prstGeom>
          <a:noFill/>
          <a:ln w="38100" cap="rnd" algn="ctr">
            <a:solidFill>
              <a:srgbClr val="C0C0C0"/>
            </a:solidFill>
            <a:prstDash val="sysDot"/>
            <a:round/>
            <a:headEnd/>
            <a:tailEnd/>
          </a:ln>
        </p:spPr>
        <p:txBody>
          <a:bodyPr/>
          <a:lstStyle/>
          <a:p>
            <a:endParaRPr lang="en-US"/>
          </a:p>
        </p:txBody>
      </p:sp>
      <p:sp>
        <p:nvSpPr>
          <p:cNvPr id="993290" name="Straight Connector 1241092"/>
          <p:cNvSpPr>
            <a:spLocks noChangeShapeType="1"/>
          </p:cNvSpPr>
          <p:nvPr/>
        </p:nvSpPr>
        <p:spPr bwMode="auto">
          <a:xfrm>
            <a:off x="7224623" y="4045450"/>
            <a:ext cx="0" cy="2011680"/>
          </a:xfrm>
          <a:prstGeom prst="line">
            <a:avLst/>
          </a:prstGeom>
          <a:noFill/>
          <a:ln w="38100" cap="rnd" algn="ctr">
            <a:solidFill>
              <a:srgbClr val="C0C0C0"/>
            </a:solidFill>
            <a:prstDash val="sysDot"/>
            <a:round/>
            <a:headEnd/>
            <a:tailEnd/>
          </a:ln>
        </p:spPr>
        <p:txBody>
          <a:bodyPr/>
          <a:lstStyle/>
          <a:p>
            <a:endParaRPr lang="en-US"/>
          </a:p>
        </p:txBody>
      </p:sp>
      <p:sp>
        <p:nvSpPr>
          <p:cNvPr id="61" name="Rounded Rectangle 60"/>
          <p:cNvSpPr/>
          <p:nvPr/>
        </p:nvSpPr>
        <p:spPr bwMode="auto">
          <a:xfrm>
            <a:off x="412982" y="3134465"/>
            <a:ext cx="2274045" cy="813915"/>
          </a:xfrm>
          <a:prstGeom prst="roundRect">
            <a:avLst>
              <a:gd name="adj" fmla="val 20220"/>
            </a:avLst>
          </a:prstGeom>
          <a:gradFill flip="none" rotWithShape="1">
            <a:gsLst>
              <a:gs pos="0">
                <a:srgbClr val="1A4B57">
                  <a:alpha val="69804"/>
                </a:srgbClr>
              </a:gs>
              <a:gs pos="77000">
                <a:srgbClr val="3497AE">
                  <a:alpha val="49804"/>
                </a:srgbClr>
              </a:gs>
              <a:gs pos="100000">
                <a:srgbClr val="3497AE">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defTabSz="914099" fontAlgn="base">
              <a:lnSpc>
                <a:spcPct val="90000"/>
              </a:lnSpc>
              <a:spcBef>
                <a:spcPct val="0"/>
              </a:spcBef>
              <a:spcAft>
                <a:spcPct val="0"/>
              </a:spcAft>
            </a:pPr>
            <a:endParaRPr lang="en-US" sz="2400" dirty="0" smtClean="0">
              <a:gradFill>
                <a:gsLst>
                  <a:gs pos="0">
                    <a:schemeClr val="tx1"/>
                  </a:gs>
                  <a:gs pos="88000">
                    <a:schemeClr val="tx1"/>
                  </a:gs>
                </a:gsLst>
                <a:lin ang="5400000" scaled="0"/>
              </a:gradFill>
              <a:effectLst>
                <a:outerShdw blurRad="152400" dir="5400000" algn="ctr" rotWithShape="0">
                  <a:prstClr val="black">
                    <a:alpha val="80000"/>
                  </a:prstClr>
                </a:outerShdw>
              </a:effectLst>
            </a:endParaRPr>
          </a:p>
        </p:txBody>
      </p:sp>
      <p:sp>
        <p:nvSpPr>
          <p:cNvPr id="58" name="Rounded Rectangle 57"/>
          <p:cNvSpPr/>
          <p:nvPr/>
        </p:nvSpPr>
        <p:spPr bwMode="auto">
          <a:xfrm>
            <a:off x="416408" y="4658465"/>
            <a:ext cx="2274045" cy="813915"/>
          </a:xfrm>
          <a:prstGeom prst="roundRect">
            <a:avLst>
              <a:gd name="adj" fmla="val 20220"/>
            </a:avLst>
          </a:prstGeom>
          <a:gradFill flip="none" rotWithShape="1">
            <a:gsLst>
              <a:gs pos="0">
                <a:srgbClr val="1A4B57">
                  <a:alpha val="69804"/>
                </a:srgbClr>
              </a:gs>
              <a:gs pos="77000">
                <a:srgbClr val="3497AE">
                  <a:alpha val="49804"/>
                </a:srgbClr>
              </a:gs>
              <a:gs pos="100000">
                <a:srgbClr val="3497AE">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defTabSz="914099" fontAlgn="base">
              <a:lnSpc>
                <a:spcPct val="90000"/>
              </a:lnSpc>
              <a:spcBef>
                <a:spcPct val="0"/>
              </a:spcBef>
              <a:spcAft>
                <a:spcPct val="0"/>
              </a:spcAft>
            </a:pPr>
            <a:endParaRPr lang="en-US" sz="2400" dirty="0" smtClean="0">
              <a:gradFill>
                <a:gsLst>
                  <a:gs pos="0">
                    <a:schemeClr val="tx1"/>
                  </a:gs>
                  <a:gs pos="88000">
                    <a:schemeClr val="tx1"/>
                  </a:gs>
                </a:gsLst>
                <a:lin ang="5400000" scaled="0"/>
              </a:gradFill>
              <a:effectLst>
                <a:outerShdw blurRad="152400" dir="5400000" algn="ctr" rotWithShape="0">
                  <a:prstClr val="black">
                    <a:alpha val="80000"/>
                  </a:prstClr>
                </a:outerShdw>
              </a:effectLst>
            </a:endParaRPr>
          </a:p>
        </p:txBody>
      </p:sp>
      <p:sp>
        <p:nvSpPr>
          <p:cNvPr id="59" name="Rounded Rectangle 58"/>
          <p:cNvSpPr/>
          <p:nvPr/>
        </p:nvSpPr>
        <p:spPr bwMode="auto">
          <a:xfrm>
            <a:off x="3363375" y="4677300"/>
            <a:ext cx="2274045" cy="813915"/>
          </a:xfrm>
          <a:prstGeom prst="roundRect">
            <a:avLst>
              <a:gd name="adj" fmla="val 20220"/>
            </a:avLst>
          </a:prstGeom>
          <a:gradFill flip="none" rotWithShape="1">
            <a:gsLst>
              <a:gs pos="0">
                <a:srgbClr val="1A4B57">
                  <a:alpha val="69804"/>
                </a:srgbClr>
              </a:gs>
              <a:gs pos="77000">
                <a:srgbClr val="3497AE">
                  <a:alpha val="49804"/>
                </a:srgbClr>
              </a:gs>
              <a:gs pos="100000">
                <a:srgbClr val="3497AE">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defTabSz="914099" fontAlgn="base">
              <a:lnSpc>
                <a:spcPct val="90000"/>
              </a:lnSpc>
              <a:spcBef>
                <a:spcPct val="0"/>
              </a:spcBef>
              <a:spcAft>
                <a:spcPct val="0"/>
              </a:spcAft>
            </a:pPr>
            <a:endParaRPr lang="en-US" sz="2400" dirty="0" smtClean="0">
              <a:gradFill>
                <a:gsLst>
                  <a:gs pos="0">
                    <a:schemeClr val="tx1"/>
                  </a:gs>
                  <a:gs pos="88000">
                    <a:schemeClr val="tx1"/>
                  </a:gs>
                </a:gsLst>
                <a:lin ang="5400000" scaled="0"/>
              </a:gradFill>
              <a:effectLst>
                <a:outerShdw blurRad="152400" dir="5400000" algn="ctr" rotWithShape="0">
                  <a:prstClr val="black">
                    <a:alpha val="80000"/>
                  </a:prstClr>
                </a:outerShdw>
              </a:effectLst>
            </a:endParaRPr>
          </a:p>
        </p:txBody>
      </p:sp>
      <p:sp>
        <p:nvSpPr>
          <p:cNvPr id="53" name="Rounded Rectangle 52"/>
          <p:cNvSpPr/>
          <p:nvPr/>
        </p:nvSpPr>
        <p:spPr bwMode="auto">
          <a:xfrm>
            <a:off x="409765" y="1900042"/>
            <a:ext cx="2274045" cy="813915"/>
          </a:xfrm>
          <a:prstGeom prst="roundRect">
            <a:avLst>
              <a:gd name="adj" fmla="val 20220"/>
            </a:avLst>
          </a:prstGeom>
          <a:gradFill flip="none" rotWithShape="1">
            <a:gsLst>
              <a:gs pos="0">
                <a:srgbClr val="1A4B57">
                  <a:alpha val="69804"/>
                </a:srgbClr>
              </a:gs>
              <a:gs pos="77000">
                <a:srgbClr val="3497AE">
                  <a:alpha val="49804"/>
                </a:srgbClr>
              </a:gs>
              <a:gs pos="100000">
                <a:srgbClr val="3497AE">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defTabSz="914099" fontAlgn="base">
              <a:lnSpc>
                <a:spcPct val="90000"/>
              </a:lnSpc>
              <a:spcBef>
                <a:spcPct val="0"/>
              </a:spcBef>
              <a:spcAft>
                <a:spcPct val="0"/>
              </a:spcAft>
            </a:pPr>
            <a:endParaRPr lang="en-US" sz="2400" dirty="0" smtClean="0">
              <a:gradFill>
                <a:gsLst>
                  <a:gs pos="0">
                    <a:schemeClr val="tx1"/>
                  </a:gs>
                  <a:gs pos="88000">
                    <a:schemeClr val="tx1"/>
                  </a:gs>
                </a:gsLst>
                <a:lin ang="5400000" scaled="0"/>
              </a:gradFill>
              <a:effectLst>
                <a:outerShdw blurRad="152400" dir="5400000" algn="ctr" rotWithShape="0">
                  <a:prstClr val="black">
                    <a:alpha val="80000"/>
                  </a:prstClr>
                </a:outerShdw>
              </a:effectLst>
            </a:endParaRPr>
          </a:p>
        </p:txBody>
      </p:sp>
      <p:sp>
        <p:nvSpPr>
          <p:cNvPr id="993283" name="Straight Connector 1241106"/>
          <p:cNvSpPr>
            <a:spLocks noChangeShapeType="1"/>
          </p:cNvSpPr>
          <p:nvPr/>
        </p:nvSpPr>
        <p:spPr bwMode="auto">
          <a:xfrm>
            <a:off x="2054373" y="7511233"/>
            <a:ext cx="3886200" cy="0"/>
          </a:xfrm>
          <a:prstGeom prst="line">
            <a:avLst/>
          </a:prstGeom>
          <a:noFill/>
          <a:ln w="38100" algn="ctr">
            <a:solidFill>
              <a:schemeClr val="tx1"/>
            </a:solidFill>
            <a:round/>
            <a:headEnd/>
            <a:tailEnd type="triangle" w="lg" len="med"/>
          </a:ln>
        </p:spPr>
        <p:txBody>
          <a:bodyPr/>
          <a:lstStyle/>
          <a:p>
            <a:endParaRPr lang="en-US"/>
          </a:p>
        </p:txBody>
      </p:sp>
      <p:sp>
        <p:nvSpPr>
          <p:cNvPr id="23" name="Shape 22"/>
          <p:cNvSpPr txBox="1">
            <a:spLocks noGrp="1"/>
          </p:cNvSpPr>
          <p:nvPr/>
        </p:nvSpPr>
        <p:spPr bwMode="auto">
          <a:xfrm>
            <a:off x="342900" y="6072988"/>
            <a:ext cx="592138" cy="331788"/>
          </a:xfrm>
          <a:prstGeom prst="rect">
            <a:avLst/>
          </a:prstGeom>
          <a:noFill/>
          <a:ln w="9525" cap="flat" cmpd="sng" algn="ctr">
            <a:noFill/>
            <a:prstDash val="solid"/>
            <a:miter lim="800000"/>
            <a:headEnd type="none" w="med" len="med"/>
            <a:tailEnd type="none" w="med" len="med"/>
          </a:ln>
        </p:spPr>
        <p:txBody>
          <a:bodyPr/>
          <a:lstStyle/>
          <a:p>
            <a:pPr>
              <a:lnSpc>
                <a:spcPct val="90000"/>
              </a:lnSpc>
              <a:spcBef>
                <a:spcPct val="30000"/>
              </a:spcBef>
            </a:pPr>
            <a:fld id="{BFD76C1D-549B-4BD8-957C-E61A746C4A13}" type="slidenum">
              <a:rPr lang="en-US" sz="1000" b="0">
                <a:effectLst>
                  <a:outerShdw blurRad="38100" dist="38100" dir="2700000" algn="tl">
                    <a:srgbClr val="000000"/>
                  </a:outerShdw>
                </a:effectLst>
                <a:latin typeface="Segoe Semibold" pitchFamily="34" charset="0"/>
              </a:rPr>
              <a:pPr>
                <a:lnSpc>
                  <a:spcPct val="90000"/>
                </a:lnSpc>
                <a:spcBef>
                  <a:spcPct val="30000"/>
                </a:spcBef>
              </a:pPr>
              <a:t>4</a:t>
            </a:fld>
            <a:endParaRPr lang="en-US" sz="1000" b="0">
              <a:effectLst>
                <a:outerShdw blurRad="38100" dist="38100" dir="2700000" algn="tl">
                  <a:srgbClr val="000000"/>
                </a:outerShdw>
              </a:effectLst>
              <a:latin typeface="Segoe Semibold" pitchFamily="34" charset="0"/>
            </a:endParaRPr>
          </a:p>
        </p:txBody>
      </p:sp>
      <p:sp>
        <p:nvSpPr>
          <p:cNvPr id="993288" name="Rectangle 8"/>
          <p:cNvSpPr>
            <a:spLocks noGrp="1" noChangeArrowheads="1"/>
          </p:cNvSpPr>
          <p:nvPr>
            <p:ph type="title"/>
          </p:nvPr>
        </p:nvSpPr>
        <p:spPr>
          <a:xfrm>
            <a:off x="266282" y="322942"/>
            <a:ext cx="8998300" cy="886397"/>
          </a:xfrm>
        </p:spPr>
        <p:txBody>
          <a:bodyPr>
            <a:normAutofit fontScale="90000"/>
          </a:bodyPr>
          <a:lstStyle/>
          <a:p>
            <a:r>
              <a:rPr sz="3600" smtClean="0">
                <a:latin typeface="Segoe Semibold" pitchFamily="34" charset="0"/>
              </a:rPr>
              <a:t>PerformancePoint Server</a:t>
            </a:r>
            <a:r>
              <a:rPr lang="en-US" sz="3600" b="0" dirty="0" smtClean="0">
                <a:latin typeface="Segoe Semibold" pitchFamily="34" charset="0"/>
              </a:rPr>
              <a:t> Roadmap</a:t>
            </a:r>
            <a:r>
              <a:rPr lang="en-US" sz="4400" dirty="0"/>
              <a:t/>
            </a:r>
            <a:br>
              <a:rPr lang="en-US" sz="4400" dirty="0"/>
            </a:br>
            <a:endParaRPr lang="en-US" sz="2800" b="0" dirty="0">
              <a:solidFill>
                <a:schemeClr val="tx1"/>
              </a:solidFill>
            </a:endParaRPr>
          </a:p>
        </p:txBody>
      </p:sp>
      <p:sp>
        <p:nvSpPr>
          <p:cNvPr id="993294" name="Rectangle 1241094" hidden="1"/>
          <p:cNvSpPr>
            <a:spLocks noChangeArrowheads="1"/>
          </p:cNvSpPr>
          <p:nvPr>
            <p:custDataLst>
              <p:tags r:id="rId1"/>
            </p:custDataLst>
          </p:nvPr>
        </p:nvSpPr>
        <p:spPr bwMode="auto">
          <a:xfrm>
            <a:off x="6213475" y="4643438"/>
            <a:ext cx="1981200" cy="685800"/>
          </a:xfrm>
          <a:prstGeom prst="rect">
            <a:avLst/>
          </a:prstGeom>
          <a:noFill/>
          <a:ln w="38100" algn="ctr">
            <a:noFill/>
            <a:miter lim="800000"/>
            <a:headEnd/>
            <a:tailEnd/>
          </a:ln>
          <a:effectLst/>
        </p:spPr>
        <p:txBody>
          <a:bodyPr wrap="none" anchor="ctr"/>
          <a:lstStyle/>
          <a:p>
            <a:pPr algn="ctr">
              <a:lnSpc>
                <a:spcPct val="90000"/>
              </a:lnSpc>
              <a:spcBef>
                <a:spcPct val="30000"/>
              </a:spcBef>
            </a:pPr>
            <a:r>
              <a:rPr lang="en-US" sz="1600" dirty="0">
                <a:solidFill>
                  <a:srgbClr val="FDFFFF"/>
                </a:solidFill>
                <a:effectLst>
                  <a:outerShdw blurRad="38100" dist="38100" dir="2700000" algn="tl">
                    <a:srgbClr val="000000"/>
                  </a:outerShdw>
                </a:effectLst>
                <a:latin typeface="Segoe Semibold" pitchFamily="34" charset="0"/>
              </a:rPr>
              <a:t>P</a:t>
            </a:r>
            <a:r>
              <a:rPr lang="en-US" sz="1600" dirty="0">
                <a:effectLst>
                  <a:outerShdw blurRad="38100" dist="38100" dir="2700000" algn="tl">
                    <a:srgbClr val="000000"/>
                  </a:outerShdw>
                </a:effectLst>
                <a:latin typeface="Segoe Semibold" pitchFamily="34" charset="0"/>
              </a:rPr>
              <a:t>erformancePoint</a:t>
            </a:r>
          </a:p>
          <a:p>
            <a:pPr algn="ctr">
              <a:lnSpc>
                <a:spcPct val="90000"/>
              </a:lnSpc>
              <a:spcBef>
                <a:spcPct val="30000"/>
              </a:spcBef>
            </a:pPr>
            <a:r>
              <a:rPr lang="en-US" sz="1600" dirty="0">
                <a:effectLst>
                  <a:outerShdw blurRad="38100" dist="38100" dir="2700000" algn="tl">
                    <a:srgbClr val="000000"/>
                  </a:outerShdw>
                </a:effectLst>
                <a:latin typeface="Segoe Semibold" pitchFamily="34" charset="0"/>
              </a:rPr>
              <a:t>Server 2007</a:t>
            </a:r>
          </a:p>
        </p:txBody>
      </p:sp>
      <p:sp>
        <p:nvSpPr>
          <p:cNvPr id="993297" name="Rectangle 1241095" hidden="1"/>
          <p:cNvSpPr>
            <a:spLocks noChangeArrowheads="1"/>
          </p:cNvSpPr>
          <p:nvPr>
            <p:custDataLst>
              <p:tags r:id="rId2"/>
            </p:custDataLst>
          </p:nvPr>
        </p:nvSpPr>
        <p:spPr bwMode="auto">
          <a:xfrm rot="16200000">
            <a:off x="6161088" y="3389313"/>
            <a:ext cx="1192212" cy="309562"/>
          </a:xfrm>
          <a:prstGeom prst="rect">
            <a:avLst/>
          </a:prstGeom>
          <a:noFill/>
          <a:ln w="38100" algn="ctr">
            <a:noFill/>
            <a:miter lim="800000"/>
            <a:headEnd/>
            <a:tailEnd/>
          </a:ln>
          <a:effectLst/>
        </p:spPr>
        <p:txBody>
          <a:bodyPr wrap="none" anchor="ctr"/>
          <a:lstStyle/>
          <a:p>
            <a:pPr algn="ctr">
              <a:lnSpc>
                <a:spcPct val="90000"/>
              </a:lnSpc>
              <a:spcBef>
                <a:spcPct val="30000"/>
              </a:spcBef>
            </a:pPr>
            <a:r>
              <a:rPr lang="en-US" sz="1800">
                <a:solidFill>
                  <a:srgbClr val="FDFFFF"/>
                </a:solidFill>
                <a:effectLst>
                  <a:outerShdw blurRad="38100" dist="38100" dir="2700000" algn="tl">
                    <a:srgbClr val="000000"/>
                  </a:outerShdw>
                </a:effectLst>
                <a:latin typeface="Segoe Semibold" pitchFamily="34" charset="0"/>
              </a:rPr>
              <a:t>S</a:t>
            </a:r>
            <a:r>
              <a:rPr lang="en-US" sz="1800">
                <a:effectLst>
                  <a:outerShdw blurRad="38100" dist="38100" dir="2700000" algn="tl">
                    <a:srgbClr val="000000"/>
                  </a:outerShdw>
                </a:effectLst>
                <a:latin typeface="Segoe Semibold" pitchFamily="34" charset="0"/>
              </a:rPr>
              <a:t>corecards</a:t>
            </a:r>
          </a:p>
        </p:txBody>
      </p:sp>
      <p:sp>
        <p:nvSpPr>
          <p:cNvPr id="993300" name="Rectangle 1241096" hidden="1"/>
          <p:cNvSpPr>
            <a:spLocks noChangeArrowheads="1"/>
          </p:cNvSpPr>
          <p:nvPr>
            <p:custDataLst>
              <p:tags r:id="rId3"/>
            </p:custDataLst>
          </p:nvPr>
        </p:nvSpPr>
        <p:spPr bwMode="auto">
          <a:xfrm rot="16200000">
            <a:off x="6611938" y="3389313"/>
            <a:ext cx="1192212" cy="309562"/>
          </a:xfrm>
          <a:prstGeom prst="rect">
            <a:avLst/>
          </a:prstGeom>
          <a:noFill/>
          <a:ln w="38100" algn="ctr">
            <a:noFill/>
            <a:miter lim="800000"/>
            <a:headEnd/>
            <a:tailEnd/>
          </a:ln>
          <a:effectLst/>
        </p:spPr>
        <p:txBody>
          <a:bodyPr wrap="none" anchor="ctr"/>
          <a:lstStyle/>
          <a:p>
            <a:pPr algn="ctr">
              <a:lnSpc>
                <a:spcPct val="90000"/>
              </a:lnSpc>
              <a:spcBef>
                <a:spcPct val="30000"/>
              </a:spcBef>
            </a:pPr>
            <a:r>
              <a:rPr lang="en-US" sz="1800">
                <a:solidFill>
                  <a:srgbClr val="FDFFFF"/>
                </a:solidFill>
                <a:effectLst>
                  <a:outerShdw blurRad="38100" dist="38100" dir="2700000" algn="tl">
                    <a:srgbClr val="000000"/>
                  </a:outerShdw>
                </a:effectLst>
                <a:latin typeface="Segoe Semibold" pitchFamily="34" charset="0"/>
              </a:rPr>
              <a:t>A</a:t>
            </a:r>
            <a:r>
              <a:rPr lang="en-US" sz="1800">
                <a:effectLst>
                  <a:outerShdw blurRad="38100" dist="38100" dir="2700000" algn="tl">
                    <a:srgbClr val="000000"/>
                  </a:outerShdw>
                </a:effectLst>
                <a:latin typeface="Segoe Semibold" pitchFamily="34" charset="0"/>
              </a:rPr>
              <a:t>nalytics</a:t>
            </a:r>
          </a:p>
        </p:txBody>
      </p:sp>
      <p:sp>
        <p:nvSpPr>
          <p:cNvPr id="993303" name="Rectangle 1241097" hidden="1"/>
          <p:cNvSpPr>
            <a:spLocks noChangeArrowheads="1"/>
          </p:cNvSpPr>
          <p:nvPr>
            <p:custDataLst>
              <p:tags r:id="rId4"/>
            </p:custDataLst>
          </p:nvPr>
        </p:nvSpPr>
        <p:spPr bwMode="auto">
          <a:xfrm rot="16200000">
            <a:off x="7061994" y="3388519"/>
            <a:ext cx="1192212" cy="311150"/>
          </a:xfrm>
          <a:prstGeom prst="rect">
            <a:avLst/>
          </a:prstGeom>
          <a:noFill/>
          <a:ln w="38100" algn="ctr">
            <a:noFill/>
            <a:miter lim="800000"/>
            <a:headEnd/>
            <a:tailEnd/>
          </a:ln>
          <a:effectLst/>
        </p:spPr>
        <p:txBody>
          <a:bodyPr wrap="none" anchor="ctr"/>
          <a:lstStyle/>
          <a:p>
            <a:pPr algn="ctr">
              <a:lnSpc>
                <a:spcPct val="90000"/>
              </a:lnSpc>
              <a:spcBef>
                <a:spcPct val="30000"/>
              </a:spcBef>
            </a:pPr>
            <a:r>
              <a:rPr lang="en-US" sz="1800">
                <a:solidFill>
                  <a:srgbClr val="FDFFFF"/>
                </a:solidFill>
                <a:effectLst>
                  <a:outerShdw blurRad="38100" dist="38100" dir="2700000" algn="tl">
                    <a:srgbClr val="000000"/>
                  </a:outerShdw>
                </a:effectLst>
                <a:latin typeface="Segoe Semibold" pitchFamily="34" charset="0"/>
              </a:rPr>
              <a:t>P</a:t>
            </a:r>
            <a:r>
              <a:rPr lang="en-US" sz="1800">
                <a:effectLst>
                  <a:outerShdw blurRad="38100" dist="38100" dir="2700000" algn="tl">
                    <a:srgbClr val="000000"/>
                  </a:outerShdw>
                </a:effectLst>
                <a:latin typeface="Segoe Semibold" pitchFamily="34" charset="0"/>
              </a:rPr>
              <a:t>lanning</a:t>
            </a:r>
          </a:p>
        </p:txBody>
      </p:sp>
      <p:sp>
        <p:nvSpPr>
          <p:cNvPr id="993306" name="TextBox 1241100" hidden="1"/>
          <p:cNvSpPr txBox="1">
            <a:spLocks noChangeArrowheads="1"/>
          </p:cNvSpPr>
          <p:nvPr>
            <p:custDataLst>
              <p:tags r:id="rId5"/>
            </p:custDataLst>
          </p:nvPr>
        </p:nvSpPr>
        <p:spPr bwMode="auto">
          <a:xfrm>
            <a:off x="1089025" y="6072188"/>
            <a:ext cx="817563" cy="366712"/>
          </a:xfrm>
          <a:prstGeom prst="rect">
            <a:avLst/>
          </a:prstGeom>
          <a:noFill/>
          <a:ln w="9525">
            <a:noFill/>
            <a:miter lim="800000"/>
            <a:headEnd/>
            <a:tailEnd/>
          </a:ln>
          <a:effectLst/>
        </p:spPr>
        <p:txBody>
          <a:bodyPr wrap="none">
            <a:spAutoFit/>
          </a:bodyPr>
          <a:lstStyle/>
          <a:p>
            <a:pPr>
              <a:lnSpc>
                <a:spcPct val="90000"/>
              </a:lnSpc>
              <a:spcBef>
                <a:spcPct val="30000"/>
              </a:spcBef>
            </a:pPr>
            <a:r>
              <a:rPr lang="en-US" sz="1800">
                <a:solidFill>
                  <a:srgbClr val="FDFFFF"/>
                </a:solidFill>
                <a:effectLst>
                  <a:outerShdw blurRad="38100" dist="38100" dir="2700000" algn="tl">
                    <a:srgbClr val="000000"/>
                  </a:outerShdw>
                </a:effectLst>
                <a:latin typeface="Segoe Semibold" pitchFamily="34" charset="0"/>
              </a:rPr>
              <a:t>T</a:t>
            </a:r>
            <a:r>
              <a:rPr lang="en-US" sz="1800">
                <a:effectLst>
                  <a:outerShdw blurRad="38100" dist="38100" dir="2700000" algn="tl">
                    <a:srgbClr val="000000"/>
                  </a:outerShdw>
                </a:effectLst>
                <a:latin typeface="Segoe Semibold" pitchFamily="34" charset="0"/>
              </a:rPr>
              <a:t>oday</a:t>
            </a:r>
          </a:p>
        </p:txBody>
      </p:sp>
      <p:sp>
        <p:nvSpPr>
          <p:cNvPr id="993308" name="TextBox 1241101" hidden="1"/>
          <p:cNvSpPr txBox="1">
            <a:spLocks noChangeArrowheads="1"/>
          </p:cNvSpPr>
          <p:nvPr>
            <p:custDataLst>
              <p:tags r:id="rId6"/>
            </p:custDataLst>
          </p:nvPr>
        </p:nvSpPr>
        <p:spPr bwMode="auto">
          <a:xfrm>
            <a:off x="6597650" y="6072188"/>
            <a:ext cx="1308100" cy="366712"/>
          </a:xfrm>
          <a:prstGeom prst="rect">
            <a:avLst/>
          </a:prstGeom>
          <a:noFill/>
          <a:ln w="9525">
            <a:noFill/>
            <a:miter lim="800000"/>
            <a:headEnd/>
            <a:tailEnd/>
          </a:ln>
          <a:effectLst/>
        </p:spPr>
        <p:txBody>
          <a:bodyPr wrap="none">
            <a:spAutoFit/>
          </a:bodyPr>
          <a:lstStyle/>
          <a:p>
            <a:pPr>
              <a:lnSpc>
                <a:spcPct val="90000"/>
              </a:lnSpc>
              <a:spcBef>
                <a:spcPct val="30000"/>
              </a:spcBef>
            </a:pPr>
            <a:r>
              <a:rPr lang="en-US" sz="1800">
                <a:solidFill>
                  <a:srgbClr val="FDFFFF"/>
                </a:solidFill>
                <a:effectLst>
                  <a:outerShdw blurRad="38100" dist="38100" dir="2700000" algn="tl">
                    <a:srgbClr val="000000"/>
                  </a:outerShdw>
                </a:effectLst>
                <a:latin typeface="Segoe Semibold" pitchFamily="34" charset="0"/>
              </a:rPr>
              <a:t>M</a:t>
            </a:r>
            <a:r>
              <a:rPr lang="en-US" sz="1800">
                <a:effectLst>
                  <a:outerShdw blurRad="38100" dist="38100" dir="2700000" algn="tl">
                    <a:srgbClr val="000000"/>
                  </a:outerShdw>
                </a:effectLst>
                <a:latin typeface="Segoe Semibold" pitchFamily="34" charset="0"/>
              </a:rPr>
              <a:t>id CY ‘07</a:t>
            </a:r>
          </a:p>
        </p:txBody>
      </p:sp>
      <p:sp>
        <p:nvSpPr>
          <p:cNvPr id="993311" name="Rectangle 1241103" hidden="1"/>
          <p:cNvSpPr>
            <a:spLocks noChangeArrowheads="1"/>
          </p:cNvSpPr>
          <p:nvPr>
            <p:custDataLst>
              <p:tags r:id="rId7"/>
            </p:custDataLst>
          </p:nvPr>
        </p:nvSpPr>
        <p:spPr bwMode="auto">
          <a:xfrm>
            <a:off x="361950" y="1820863"/>
            <a:ext cx="2312988" cy="914400"/>
          </a:xfrm>
          <a:prstGeom prst="rect">
            <a:avLst/>
          </a:prstGeom>
          <a:noFill/>
          <a:ln w="38100" algn="ctr">
            <a:noFill/>
            <a:miter lim="800000"/>
            <a:headEnd/>
            <a:tailEnd/>
          </a:ln>
          <a:effectLst/>
        </p:spPr>
        <p:txBody>
          <a:bodyPr wrap="none" anchor="ctr"/>
          <a:lstStyle/>
          <a:p>
            <a:pPr algn="ctr">
              <a:lnSpc>
                <a:spcPct val="90000"/>
              </a:lnSpc>
              <a:spcBef>
                <a:spcPct val="30000"/>
              </a:spcBef>
            </a:pPr>
            <a:r>
              <a:rPr lang="en-US" sz="1600">
                <a:solidFill>
                  <a:srgbClr val="FDFFFF"/>
                </a:solidFill>
                <a:effectLst>
                  <a:outerShdw blurRad="38100" dist="38100" dir="2700000" algn="tl">
                    <a:srgbClr val="000000"/>
                  </a:outerShdw>
                </a:effectLst>
                <a:latin typeface="Segoe Semibold" pitchFamily="34" charset="0"/>
              </a:rPr>
              <a:t>P</a:t>
            </a:r>
            <a:r>
              <a:rPr lang="en-US" sz="1600">
                <a:effectLst>
                  <a:outerShdw blurRad="38100" dist="38100" dir="2700000" algn="tl">
                    <a:srgbClr val="000000"/>
                  </a:outerShdw>
                </a:effectLst>
                <a:latin typeface="Segoe Semibold" pitchFamily="34" charset="0"/>
              </a:rPr>
              <a:t>roClarity Analytics</a:t>
            </a:r>
          </a:p>
          <a:p>
            <a:pPr algn="ctr">
              <a:lnSpc>
                <a:spcPct val="90000"/>
              </a:lnSpc>
              <a:spcBef>
                <a:spcPct val="30000"/>
              </a:spcBef>
            </a:pPr>
            <a:r>
              <a:rPr lang="en-US" sz="1600">
                <a:effectLst>
                  <a:outerShdw blurRad="38100" dist="38100" dir="2700000" algn="tl">
                    <a:srgbClr val="000000"/>
                  </a:outerShdw>
                </a:effectLst>
                <a:latin typeface="Segoe Semibold" pitchFamily="34" charset="0"/>
              </a:rPr>
              <a:t>Server</a:t>
            </a:r>
          </a:p>
        </p:txBody>
      </p:sp>
      <p:sp>
        <p:nvSpPr>
          <p:cNvPr id="993314" name="Rectangle 1241104" hidden="1"/>
          <p:cNvSpPr>
            <a:spLocks noChangeArrowheads="1"/>
          </p:cNvSpPr>
          <p:nvPr>
            <p:custDataLst>
              <p:tags r:id="rId8"/>
            </p:custDataLst>
          </p:nvPr>
        </p:nvSpPr>
        <p:spPr bwMode="auto">
          <a:xfrm>
            <a:off x="869950" y="4484688"/>
            <a:ext cx="1295400" cy="1004887"/>
          </a:xfrm>
          <a:prstGeom prst="rect">
            <a:avLst/>
          </a:prstGeom>
          <a:noFill/>
          <a:ln w="38100" algn="ctr">
            <a:noFill/>
            <a:miter lim="800000"/>
            <a:headEnd/>
            <a:tailEnd/>
          </a:ln>
          <a:effectLst/>
        </p:spPr>
        <p:txBody>
          <a:bodyPr wrap="none" anchor="ctr"/>
          <a:lstStyle/>
          <a:p>
            <a:pPr algn="ctr">
              <a:lnSpc>
                <a:spcPct val="90000"/>
              </a:lnSpc>
              <a:spcBef>
                <a:spcPct val="30000"/>
              </a:spcBef>
            </a:pPr>
            <a:r>
              <a:rPr lang="en-US" sz="1600">
                <a:effectLst>
                  <a:outerShdw blurRad="38100" dist="38100" dir="2700000" algn="tl">
                    <a:srgbClr val="000000"/>
                  </a:outerShdw>
                </a:effectLst>
                <a:latin typeface="Segoe Semibold" pitchFamily="34" charset="0"/>
              </a:rPr>
              <a:t>“</a:t>
            </a:r>
            <a:r>
              <a:rPr lang="en-US" sz="1600">
                <a:solidFill>
                  <a:srgbClr val="FDFFFF"/>
                </a:solidFill>
                <a:effectLst>
                  <a:outerShdw blurRad="38100" dist="38100" dir="2700000" algn="tl">
                    <a:srgbClr val="000000"/>
                  </a:outerShdw>
                </a:effectLst>
                <a:latin typeface="Segoe Semibold" pitchFamily="34" charset="0"/>
              </a:rPr>
              <a:t>B</a:t>
            </a:r>
            <a:r>
              <a:rPr lang="en-US" sz="1600">
                <a:effectLst>
                  <a:outerShdw blurRad="38100" dist="38100" dir="2700000" algn="tl">
                    <a:srgbClr val="000000"/>
                  </a:outerShdw>
                </a:effectLst>
                <a:latin typeface="Segoe Semibold" pitchFamily="34" charset="0"/>
              </a:rPr>
              <a:t>iz#”</a:t>
            </a:r>
          </a:p>
        </p:txBody>
      </p:sp>
      <p:sp>
        <p:nvSpPr>
          <p:cNvPr id="993316" name="TextBox 1241105" hidden="1"/>
          <p:cNvSpPr txBox="1">
            <a:spLocks noChangeArrowheads="1"/>
          </p:cNvSpPr>
          <p:nvPr>
            <p:custDataLst>
              <p:tags r:id="rId9"/>
            </p:custDataLst>
          </p:nvPr>
        </p:nvSpPr>
        <p:spPr bwMode="auto">
          <a:xfrm>
            <a:off x="3733800" y="6072188"/>
            <a:ext cx="1597025" cy="366712"/>
          </a:xfrm>
          <a:prstGeom prst="rect">
            <a:avLst/>
          </a:prstGeom>
          <a:noFill/>
          <a:ln w="9525">
            <a:noFill/>
            <a:miter lim="800000"/>
            <a:headEnd/>
            <a:tailEnd/>
          </a:ln>
          <a:effectLst/>
        </p:spPr>
        <p:txBody>
          <a:bodyPr wrap="none">
            <a:spAutoFit/>
          </a:bodyPr>
          <a:lstStyle/>
          <a:p>
            <a:pPr>
              <a:lnSpc>
                <a:spcPct val="90000"/>
              </a:lnSpc>
              <a:spcBef>
                <a:spcPct val="30000"/>
              </a:spcBef>
            </a:pPr>
            <a:r>
              <a:rPr lang="en-US" sz="1800">
                <a:solidFill>
                  <a:srgbClr val="FDFFFF"/>
                </a:solidFill>
                <a:effectLst>
                  <a:outerShdw blurRad="38100" dist="38100" dir="2700000" algn="tl">
                    <a:srgbClr val="000000"/>
                  </a:outerShdw>
                </a:effectLst>
                <a:latin typeface="Segoe Semibold" pitchFamily="34" charset="0"/>
              </a:rPr>
              <a:t>N</a:t>
            </a:r>
            <a:r>
              <a:rPr lang="en-US" sz="1800">
                <a:effectLst>
                  <a:outerShdw blurRad="38100" dist="38100" dir="2700000" algn="tl">
                    <a:srgbClr val="000000"/>
                  </a:outerShdw>
                </a:effectLst>
                <a:latin typeface="Segoe Semibold" pitchFamily="34" charset="0"/>
              </a:rPr>
              <a:t>ovember 06</a:t>
            </a:r>
          </a:p>
        </p:txBody>
      </p:sp>
      <p:sp>
        <p:nvSpPr>
          <p:cNvPr id="993319" name="Rectangle 1241107" hidden="1"/>
          <p:cNvSpPr>
            <a:spLocks noChangeArrowheads="1"/>
          </p:cNvSpPr>
          <p:nvPr>
            <p:custDataLst>
              <p:tags r:id="rId10"/>
            </p:custDataLst>
          </p:nvPr>
        </p:nvSpPr>
        <p:spPr bwMode="auto">
          <a:xfrm>
            <a:off x="576263" y="3089275"/>
            <a:ext cx="1884362" cy="1004888"/>
          </a:xfrm>
          <a:prstGeom prst="rect">
            <a:avLst/>
          </a:prstGeom>
          <a:noFill/>
          <a:ln w="38100" algn="ctr">
            <a:noFill/>
            <a:miter lim="800000"/>
            <a:headEnd/>
            <a:tailEnd/>
          </a:ln>
          <a:effectLst/>
        </p:spPr>
        <p:txBody>
          <a:bodyPr wrap="none" anchor="ctr"/>
          <a:lstStyle/>
          <a:p>
            <a:pPr algn="ctr">
              <a:lnSpc>
                <a:spcPct val="90000"/>
              </a:lnSpc>
              <a:spcBef>
                <a:spcPct val="30000"/>
              </a:spcBef>
            </a:pPr>
            <a:r>
              <a:rPr lang="en-US" sz="1600">
                <a:solidFill>
                  <a:srgbClr val="FDFFFF"/>
                </a:solidFill>
                <a:effectLst>
                  <a:outerShdw blurRad="38100" dist="38100" dir="2700000" algn="tl">
                    <a:srgbClr val="000000"/>
                  </a:outerShdw>
                </a:effectLst>
                <a:latin typeface="Segoe Semibold" pitchFamily="34" charset="0"/>
              </a:rPr>
              <a:t>B</a:t>
            </a:r>
            <a:r>
              <a:rPr lang="en-US" sz="1600">
                <a:effectLst>
                  <a:outerShdw blurRad="38100" dist="38100" dir="2700000" algn="tl">
                    <a:srgbClr val="000000"/>
                  </a:outerShdw>
                </a:effectLst>
                <a:latin typeface="Segoe Semibold" pitchFamily="34" charset="0"/>
              </a:rPr>
              <a:t>usiness Scorecard</a:t>
            </a:r>
          </a:p>
          <a:p>
            <a:pPr algn="ctr">
              <a:lnSpc>
                <a:spcPct val="90000"/>
              </a:lnSpc>
              <a:spcBef>
                <a:spcPct val="30000"/>
              </a:spcBef>
            </a:pPr>
            <a:r>
              <a:rPr lang="en-US" sz="1600">
                <a:effectLst>
                  <a:outerShdw blurRad="38100" dist="38100" dir="2700000" algn="tl">
                    <a:srgbClr val="000000"/>
                  </a:outerShdw>
                </a:effectLst>
                <a:latin typeface="Segoe Semibold" pitchFamily="34" charset="0"/>
              </a:rPr>
              <a:t>Manager 2005</a:t>
            </a:r>
          </a:p>
        </p:txBody>
      </p:sp>
      <p:sp>
        <p:nvSpPr>
          <p:cNvPr id="993322" name="Rectangle 1241108" hidden="1"/>
          <p:cNvSpPr>
            <a:spLocks noChangeArrowheads="1"/>
          </p:cNvSpPr>
          <p:nvPr>
            <p:custDataLst>
              <p:tags r:id="rId11"/>
            </p:custDataLst>
          </p:nvPr>
        </p:nvSpPr>
        <p:spPr bwMode="auto">
          <a:xfrm>
            <a:off x="3794125" y="4484688"/>
            <a:ext cx="1295400" cy="1004887"/>
          </a:xfrm>
          <a:prstGeom prst="rect">
            <a:avLst/>
          </a:prstGeom>
          <a:noFill/>
          <a:ln w="38100" algn="ctr">
            <a:noFill/>
            <a:miter lim="800000"/>
            <a:headEnd/>
            <a:tailEnd/>
          </a:ln>
          <a:effectLst/>
        </p:spPr>
        <p:txBody>
          <a:bodyPr wrap="none" anchor="ctr"/>
          <a:lstStyle/>
          <a:p>
            <a:pPr algn="ctr">
              <a:lnSpc>
                <a:spcPct val="90000"/>
              </a:lnSpc>
              <a:spcBef>
                <a:spcPct val="30000"/>
              </a:spcBef>
            </a:pPr>
            <a:r>
              <a:rPr lang="en-US" sz="1600">
                <a:effectLst>
                  <a:outerShdw blurRad="38100" dist="38100" dir="2700000" algn="tl">
                    <a:srgbClr val="000000"/>
                  </a:outerShdw>
                </a:effectLst>
                <a:latin typeface="Segoe Semibold" pitchFamily="34" charset="0"/>
              </a:rPr>
              <a:t>“</a:t>
            </a:r>
            <a:r>
              <a:rPr lang="en-US" sz="1600">
                <a:solidFill>
                  <a:srgbClr val="FDFFFF"/>
                </a:solidFill>
                <a:effectLst>
                  <a:outerShdw blurRad="38100" dist="38100" dir="2700000" algn="tl">
                    <a:srgbClr val="000000"/>
                  </a:outerShdw>
                </a:effectLst>
                <a:latin typeface="Segoe Semibold" pitchFamily="34" charset="0"/>
              </a:rPr>
              <a:t>B</a:t>
            </a:r>
            <a:r>
              <a:rPr lang="en-US" sz="1600">
                <a:effectLst>
                  <a:outerShdw blurRad="38100" dist="38100" dir="2700000" algn="tl">
                    <a:srgbClr val="000000"/>
                  </a:outerShdw>
                </a:effectLst>
                <a:latin typeface="Segoe Semibold" pitchFamily="34" charset="0"/>
              </a:rPr>
              <a:t>iz#”</a:t>
            </a:r>
          </a:p>
          <a:p>
            <a:pPr algn="ctr">
              <a:lnSpc>
                <a:spcPct val="90000"/>
              </a:lnSpc>
              <a:spcBef>
                <a:spcPct val="30000"/>
              </a:spcBef>
            </a:pPr>
            <a:r>
              <a:rPr lang="en-US" sz="1600">
                <a:effectLst>
                  <a:outerShdw blurRad="38100" dist="38100" dir="2700000" algn="tl">
                    <a:srgbClr val="000000"/>
                  </a:outerShdw>
                </a:effectLst>
                <a:latin typeface="Segoe Semibold" pitchFamily="34" charset="0"/>
              </a:rPr>
              <a:t>Beta</a:t>
            </a:r>
          </a:p>
        </p:txBody>
      </p:sp>
      <p:sp>
        <p:nvSpPr>
          <p:cNvPr id="44" name="TextBox 43"/>
          <p:cNvSpPr txBox="1"/>
          <p:nvPr/>
        </p:nvSpPr>
        <p:spPr>
          <a:xfrm>
            <a:off x="954818" y="3319604"/>
            <a:ext cx="1861457" cy="400110"/>
          </a:xfrm>
          <a:prstGeom prst="rect">
            <a:avLst/>
          </a:prstGeom>
          <a:noFill/>
        </p:spPr>
        <p:txBody>
          <a:bodyPr wrap="square" rtlCol="0">
            <a:spAutoFit/>
          </a:bodyPr>
          <a:lstStyle/>
          <a:p>
            <a:r>
              <a:rPr lang="ru-RU" sz="2000" b="1" dirty="0" smtClean="0">
                <a:solidFill>
                  <a:schemeClr val="bg1"/>
                </a:solidFill>
                <a:effectLst>
                  <a:outerShdw blurRad="38100" dist="38100" dir="2700000" algn="tl">
                    <a:srgbClr val="000000">
                      <a:alpha val="43137"/>
                    </a:srgbClr>
                  </a:outerShdw>
                </a:effectLst>
              </a:rPr>
              <a:t>Аналитика</a:t>
            </a:r>
            <a:endParaRPr lang="en-US" sz="2000" b="1" dirty="0">
              <a:solidFill>
                <a:schemeClr val="bg1"/>
              </a:solidFill>
              <a:effectLst>
                <a:outerShdw blurRad="38100" dist="38100" dir="2700000" algn="tl">
                  <a:srgbClr val="000000">
                    <a:alpha val="43137"/>
                  </a:srgbClr>
                </a:outerShdw>
              </a:effectLst>
            </a:endParaRPr>
          </a:p>
        </p:txBody>
      </p:sp>
      <p:sp>
        <p:nvSpPr>
          <p:cNvPr id="45" name="TextBox 44"/>
          <p:cNvSpPr txBox="1"/>
          <p:nvPr/>
        </p:nvSpPr>
        <p:spPr>
          <a:xfrm>
            <a:off x="857443" y="2100945"/>
            <a:ext cx="1604404" cy="400110"/>
          </a:xfrm>
          <a:prstGeom prst="rect">
            <a:avLst/>
          </a:prstGeom>
          <a:noFill/>
        </p:spPr>
        <p:txBody>
          <a:bodyPr wrap="square" rtlCol="0">
            <a:spAutoFit/>
          </a:bodyPr>
          <a:lstStyle/>
          <a:p>
            <a:r>
              <a:rPr lang="ru-RU" sz="2000" b="1" dirty="0" smtClean="0">
                <a:solidFill>
                  <a:schemeClr val="bg1"/>
                </a:solidFill>
                <a:effectLst>
                  <a:outerShdw blurRad="38100" dist="38100" dir="2700000" algn="tl">
                    <a:srgbClr val="000000">
                      <a:alpha val="43137"/>
                    </a:srgbClr>
                  </a:outerShdw>
                </a:effectLst>
              </a:rPr>
              <a:t>Мониторинг</a:t>
            </a:r>
            <a:endParaRPr lang="en-US" sz="2000" b="1" dirty="0">
              <a:solidFill>
                <a:schemeClr val="bg1"/>
              </a:solidFill>
              <a:effectLst>
                <a:outerShdw blurRad="38100" dist="38100" dir="2700000" algn="tl">
                  <a:srgbClr val="000000">
                    <a:alpha val="43137"/>
                  </a:srgbClr>
                </a:outerShdw>
              </a:effectLst>
            </a:endParaRPr>
          </a:p>
        </p:txBody>
      </p:sp>
      <p:sp>
        <p:nvSpPr>
          <p:cNvPr id="46" name="TextBox 45"/>
          <p:cNvSpPr txBox="1"/>
          <p:nvPr/>
        </p:nvSpPr>
        <p:spPr>
          <a:xfrm>
            <a:off x="6191076" y="6044088"/>
            <a:ext cx="2306972" cy="369332"/>
          </a:xfrm>
          <a:prstGeom prst="rect">
            <a:avLst/>
          </a:prstGeom>
          <a:noFill/>
        </p:spPr>
        <p:txBody>
          <a:bodyPr wrap="square" rtlCol="0">
            <a:spAutoFit/>
          </a:bodyPr>
          <a:lstStyle/>
          <a:p>
            <a:r>
              <a:rPr lang="ru-RU" b="1" dirty="0" smtClean="0">
                <a:solidFill>
                  <a:schemeClr val="bg1"/>
                </a:solidFill>
                <a:effectLst>
                  <a:outerShdw blurRad="38100" dist="38100" dir="2700000" algn="tl">
                    <a:srgbClr val="000000">
                      <a:alpha val="43137"/>
                    </a:srgbClr>
                  </a:outerShdw>
                </a:effectLst>
              </a:rPr>
              <a:t>1я половина 2010</a:t>
            </a:r>
            <a:endParaRPr lang="en-US" b="1" dirty="0">
              <a:solidFill>
                <a:schemeClr val="bg1"/>
              </a:solidFill>
              <a:effectLst>
                <a:outerShdw blurRad="38100" dist="38100" dir="2700000" algn="tl">
                  <a:srgbClr val="000000">
                    <a:alpha val="43137"/>
                  </a:srgbClr>
                </a:outerShdw>
              </a:effectLst>
            </a:endParaRPr>
          </a:p>
        </p:txBody>
      </p:sp>
      <p:sp>
        <p:nvSpPr>
          <p:cNvPr id="47" name="TextBox 46"/>
          <p:cNvSpPr txBox="1"/>
          <p:nvPr/>
        </p:nvSpPr>
        <p:spPr>
          <a:xfrm>
            <a:off x="620785" y="4833305"/>
            <a:ext cx="1954635" cy="400110"/>
          </a:xfrm>
          <a:prstGeom prst="rect">
            <a:avLst/>
          </a:prstGeom>
          <a:noFill/>
        </p:spPr>
        <p:txBody>
          <a:bodyPr wrap="square" rtlCol="0">
            <a:spAutoFit/>
          </a:bodyPr>
          <a:lstStyle/>
          <a:p>
            <a:r>
              <a:rPr lang="ru-RU" sz="2000" b="1" dirty="0" smtClean="0">
                <a:solidFill>
                  <a:schemeClr val="bg1"/>
                </a:solidFill>
                <a:effectLst>
                  <a:outerShdw blurRad="38100" dist="38100" dir="2700000" algn="tl">
                    <a:srgbClr val="000000">
                      <a:alpha val="43137"/>
                    </a:srgbClr>
                  </a:outerShdw>
                </a:effectLst>
              </a:rPr>
              <a:t>Планирование</a:t>
            </a:r>
            <a:endParaRPr lang="en-US" sz="2000" b="1" dirty="0">
              <a:solidFill>
                <a:schemeClr val="bg1"/>
              </a:solidFill>
              <a:effectLst>
                <a:outerShdw blurRad="38100" dist="38100" dir="2700000" algn="tl">
                  <a:srgbClr val="000000">
                    <a:alpha val="43137"/>
                  </a:srgbClr>
                </a:outerShdw>
              </a:effectLst>
            </a:endParaRPr>
          </a:p>
        </p:txBody>
      </p:sp>
      <p:sp>
        <p:nvSpPr>
          <p:cNvPr id="48" name="TextBox 47"/>
          <p:cNvSpPr txBox="1"/>
          <p:nvPr/>
        </p:nvSpPr>
        <p:spPr>
          <a:xfrm>
            <a:off x="3791825" y="6044926"/>
            <a:ext cx="1357120" cy="369332"/>
          </a:xfrm>
          <a:prstGeom prst="rect">
            <a:avLst/>
          </a:prstGeom>
          <a:noFill/>
        </p:spPr>
        <p:txBody>
          <a:bodyPr wrap="square" rtlCol="0">
            <a:spAutoFit/>
          </a:bodyPr>
          <a:lstStyle/>
          <a:p>
            <a:r>
              <a:rPr lang="ru-RU" b="1" dirty="0" smtClean="0">
                <a:solidFill>
                  <a:schemeClr val="bg1"/>
                </a:solidFill>
                <a:effectLst>
                  <a:outerShdw blurRad="38100" dist="38100" dir="2700000" algn="tl">
                    <a:srgbClr val="000000">
                      <a:alpha val="43137"/>
                    </a:srgbClr>
                  </a:outerShdw>
                </a:effectLst>
              </a:rPr>
              <a:t>Лето 2009</a:t>
            </a:r>
            <a:endParaRPr lang="en-US" b="1" dirty="0">
              <a:solidFill>
                <a:schemeClr val="bg1"/>
              </a:solidFill>
              <a:effectLst>
                <a:outerShdw blurRad="38100" dist="38100" dir="2700000" algn="tl">
                  <a:srgbClr val="000000">
                    <a:alpha val="43137"/>
                  </a:srgbClr>
                </a:outerShdw>
              </a:effectLst>
            </a:endParaRPr>
          </a:p>
        </p:txBody>
      </p:sp>
      <p:sp>
        <p:nvSpPr>
          <p:cNvPr id="50" name="TextBox 49"/>
          <p:cNvSpPr txBox="1"/>
          <p:nvPr/>
        </p:nvSpPr>
        <p:spPr>
          <a:xfrm>
            <a:off x="3525200" y="4746837"/>
            <a:ext cx="2155371" cy="584775"/>
          </a:xfrm>
          <a:prstGeom prst="rect">
            <a:avLst/>
          </a:prstGeom>
          <a:noFill/>
        </p:spPr>
        <p:txBody>
          <a:bodyPr wrap="square" rtlCol="0">
            <a:spAutoFit/>
          </a:bodyPr>
          <a:lstStyle/>
          <a:p>
            <a:r>
              <a:rPr lang="en-US" sz="1600" b="1" dirty="0" smtClean="0">
                <a:solidFill>
                  <a:schemeClr val="bg1"/>
                </a:solidFill>
                <a:effectLst>
                  <a:outerShdw blurRad="38100" dist="38100" dir="2700000" algn="tl">
                    <a:srgbClr val="000000">
                      <a:alpha val="43137"/>
                    </a:srgbClr>
                  </a:outerShdw>
                </a:effectLst>
              </a:rPr>
              <a:t>PPS</a:t>
            </a:r>
          </a:p>
          <a:p>
            <a:r>
              <a:rPr lang="ru-RU" sz="1600" b="1" dirty="0" smtClean="0">
                <a:solidFill>
                  <a:schemeClr val="bg1"/>
                </a:solidFill>
                <a:effectLst>
                  <a:outerShdw blurRad="38100" dist="38100" dir="2700000" algn="tl">
                    <a:srgbClr val="000000">
                      <a:alpha val="43137"/>
                    </a:srgbClr>
                  </a:outerShdw>
                </a:effectLst>
              </a:rPr>
              <a:t>Пакет обновления </a:t>
            </a:r>
            <a:r>
              <a:rPr lang="en-US" sz="1600" b="1" dirty="0" smtClean="0">
                <a:solidFill>
                  <a:schemeClr val="bg1"/>
                </a:solidFill>
                <a:effectLst>
                  <a:outerShdw blurRad="38100" dist="38100" dir="2700000" algn="tl">
                    <a:srgbClr val="000000">
                      <a:alpha val="43137"/>
                    </a:srgbClr>
                  </a:outerShdw>
                </a:effectLst>
              </a:rPr>
              <a:t>3</a:t>
            </a:r>
            <a:endParaRPr lang="en-US" sz="1600" b="1" dirty="0">
              <a:solidFill>
                <a:schemeClr val="bg1"/>
              </a:solidFill>
              <a:effectLst>
                <a:outerShdw blurRad="38100" dist="38100" dir="2700000" algn="tl">
                  <a:srgbClr val="000000">
                    <a:alpha val="43137"/>
                  </a:srgbClr>
                </a:outerShdw>
              </a:effectLst>
            </a:endParaRPr>
          </a:p>
        </p:txBody>
      </p:sp>
      <p:sp>
        <p:nvSpPr>
          <p:cNvPr id="52" name="Rounded Rectangle 51"/>
          <p:cNvSpPr/>
          <p:nvPr/>
        </p:nvSpPr>
        <p:spPr bwMode="auto">
          <a:xfrm>
            <a:off x="5951906" y="1758462"/>
            <a:ext cx="2629393" cy="2220681"/>
          </a:xfrm>
          <a:prstGeom prst="roundRect">
            <a:avLst>
              <a:gd name="adj" fmla="val 20220"/>
            </a:avLst>
          </a:prstGeom>
          <a:gradFill flip="none" rotWithShape="1">
            <a:gsLst>
              <a:gs pos="0">
                <a:srgbClr val="1A4B57">
                  <a:alpha val="69804"/>
                </a:srgbClr>
              </a:gs>
              <a:gs pos="77000">
                <a:srgbClr val="3497AE">
                  <a:alpha val="49804"/>
                </a:srgbClr>
              </a:gs>
              <a:gs pos="100000">
                <a:srgbClr val="3497AE">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defTabSz="914099" fontAlgn="base">
              <a:lnSpc>
                <a:spcPct val="90000"/>
              </a:lnSpc>
              <a:spcBef>
                <a:spcPct val="0"/>
              </a:spcBef>
              <a:spcAft>
                <a:spcPct val="0"/>
              </a:spcAft>
            </a:pPr>
            <a:endParaRPr lang="en-US" sz="2400" dirty="0" smtClean="0">
              <a:gradFill>
                <a:gsLst>
                  <a:gs pos="0">
                    <a:schemeClr val="tx1"/>
                  </a:gs>
                  <a:gs pos="88000">
                    <a:schemeClr val="tx1"/>
                  </a:gs>
                </a:gsLst>
                <a:lin ang="5400000" scaled="0"/>
              </a:gradFill>
              <a:effectLst>
                <a:outerShdw blurRad="152400" dir="5400000" algn="ctr" rotWithShape="0">
                  <a:prstClr val="black">
                    <a:alpha val="80000"/>
                  </a:prstClr>
                </a:outerShdw>
              </a:effectLst>
            </a:endParaRPr>
          </a:p>
        </p:txBody>
      </p:sp>
      <p:sp>
        <p:nvSpPr>
          <p:cNvPr id="49" name="Straight Connector 1241106"/>
          <p:cNvSpPr>
            <a:spLocks noChangeShapeType="1"/>
          </p:cNvSpPr>
          <p:nvPr/>
        </p:nvSpPr>
        <p:spPr bwMode="auto">
          <a:xfrm>
            <a:off x="3073711" y="2329373"/>
            <a:ext cx="2743200" cy="0"/>
          </a:xfrm>
          <a:prstGeom prst="line">
            <a:avLst/>
          </a:prstGeom>
          <a:noFill/>
          <a:ln w="38100" algn="ctr">
            <a:solidFill>
              <a:schemeClr val="tx1"/>
            </a:solidFill>
            <a:round/>
            <a:headEnd/>
            <a:tailEnd type="triangle" w="lg" len="med"/>
          </a:ln>
        </p:spPr>
        <p:txBody>
          <a:bodyPr/>
          <a:lstStyle/>
          <a:p>
            <a:endParaRPr lang="en-US"/>
          </a:p>
        </p:txBody>
      </p:sp>
      <p:sp>
        <p:nvSpPr>
          <p:cNvPr id="57" name="Straight Connector 1241093"/>
          <p:cNvSpPr>
            <a:spLocks noChangeShapeType="1"/>
          </p:cNvSpPr>
          <p:nvPr/>
        </p:nvSpPr>
        <p:spPr bwMode="auto">
          <a:xfrm>
            <a:off x="1486606" y="1606342"/>
            <a:ext cx="0" cy="274320"/>
          </a:xfrm>
          <a:prstGeom prst="line">
            <a:avLst/>
          </a:prstGeom>
          <a:noFill/>
          <a:ln w="38100" cap="rnd" algn="ctr">
            <a:solidFill>
              <a:srgbClr val="C0C0C0"/>
            </a:solidFill>
            <a:prstDash val="sysDot"/>
            <a:round/>
            <a:headEnd/>
            <a:tailEnd/>
          </a:ln>
        </p:spPr>
        <p:txBody>
          <a:bodyPr/>
          <a:lstStyle/>
          <a:p>
            <a:endParaRPr lang="en-US"/>
          </a:p>
        </p:txBody>
      </p:sp>
      <p:sp>
        <p:nvSpPr>
          <p:cNvPr id="60" name="Straight Connector 1241106"/>
          <p:cNvSpPr>
            <a:spLocks noChangeShapeType="1"/>
          </p:cNvSpPr>
          <p:nvPr/>
        </p:nvSpPr>
        <p:spPr bwMode="auto">
          <a:xfrm>
            <a:off x="3051451" y="3500047"/>
            <a:ext cx="2743200" cy="0"/>
          </a:xfrm>
          <a:prstGeom prst="line">
            <a:avLst/>
          </a:prstGeom>
          <a:noFill/>
          <a:ln w="38100" algn="ctr">
            <a:solidFill>
              <a:schemeClr val="tx1"/>
            </a:solidFill>
            <a:round/>
            <a:headEnd/>
            <a:tailEnd type="triangle" w="lg" len="med"/>
          </a:ln>
        </p:spPr>
        <p:txBody>
          <a:bodyPr/>
          <a:lstStyle/>
          <a:p>
            <a:endParaRPr lang="en-US"/>
          </a:p>
        </p:txBody>
      </p:sp>
      <p:sp>
        <p:nvSpPr>
          <p:cNvPr id="62" name="Right Arrow 61"/>
          <p:cNvSpPr/>
          <p:nvPr/>
        </p:nvSpPr>
        <p:spPr bwMode="auto">
          <a:xfrm>
            <a:off x="5819899" y="4836543"/>
            <a:ext cx="3017520" cy="529277"/>
          </a:xfrm>
          <a:prstGeom prst="rightArrow">
            <a:avLst/>
          </a:prstGeom>
          <a:solidFill>
            <a:schemeClr val="tx1">
              <a:lumMod val="85000"/>
            </a:schemeClr>
          </a:soli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defTabSz="914099" fontAlgn="base">
              <a:lnSpc>
                <a:spcPct val="90000"/>
              </a:lnSpc>
              <a:spcBef>
                <a:spcPct val="0"/>
              </a:spcBef>
              <a:spcAft>
                <a:spcPct val="0"/>
              </a:spcAft>
            </a:pPr>
            <a:endParaRPr lang="en-US" sz="2400" dirty="0" smtClean="0">
              <a:gradFill>
                <a:gsLst>
                  <a:gs pos="0">
                    <a:schemeClr val="tx1"/>
                  </a:gs>
                  <a:gs pos="88000">
                    <a:schemeClr val="tx1"/>
                  </a:gs>
                </a:gsLst>
                <a:lin ang="5400000" scaled="0"/>
              </a:gradFill>
              <a:effectLst>
                <a:outerShdw blurRad="152400" dir="5400000" algn="ctr" rotWithShape="0">
                  <a:prstClr val="black">
                    <a:alpha val="80000"/>
                  </a:prstClr>
                </a:outerShdw>
              </a:effectLst>
            </a:endParaRPr>
          </a:p>
        </p:txBody>
      </p:sp>
      <p:sp>
        <p:nvSpPr>
          <p:cNvPr id="64" name="Straight Connector 1241106"/>
          <p:cNvSpPr>
            <a:spLocks noChangeShapeType="1"/>
          </p:cNvSpPr>
          <p:nvPr/>
        </p:nvSpPr>
        <p:spPr bwMode="auto">
          <a:xfrm>
            <a:off x="2833982" y="5070281"/>
            <a:ext cx="365760" cy="0"/>
          </a:xfrm>
          <a:prstGeom prst="line">
            <a:avLst/>
          </a:prstGeom>
          <a:noFill/>
          <a:ln w="38100" algn="ctr">
            <a:solidFill>
              <a:schemeClr val="tx1"/>
            </a:solidFill>
            <a:round/>
            <a:headEnd/>
            <a:tailEnd type="triangle" w="lg" len="med"/>
          </a:ln>
        </p:spPr>
        <p:txBody>
          <a:bodyPr/>
          <a:lstStyle/>
          <a:p>
            <a:endParaRPr lang="en-US"/>
          </a:p>
        </p:txBody>
      </p:sp>
      <p:sp>
        <p:nvSpPr>
          <p:cNvPr id="66" name="Straight Connector 1241093"/>
          <p:cNvSpPr>
            <a:spLocks noChangeShapeType="1"/>
          </p:cNvSpPr>
          <p:nvPr/>
        </p:nvSpPr>
        <p:spPr bwMode="auto">
          <a:xfrm>
            <a:off x="4466146" y="5510003"/>
            <a:ext cx="0" cy="548640"/>
          </a:xfrm>
          <a:prstGeom prst="line">
            <a:avLst/>
          </a:prstGeom>
          <a:noFill/>
          <a:ln w="38100" cap="rnd" algn="ctr">
            <a:solidFill>
              <a:srgbClr val="C0C0C0"/>
            </a:solidFill>
            <a:prstDash val="sysDot"/>
            <a:round/>
            <a:headEnd/>
            <a:tailEnd/>
          </a:ln>
        </p:spPr>
        <p:txBody>
          <a:bodyPr/>
          <a:lstStyle/>
          <a:p>
            <a:endParaRPr lang="en-US"/>
          </a:p>
        </p:txBody>
      </p:sp>
      <p:sp>
        <p:nvSpPr>
          <p:cNvPr id="68" name="Straight Connector 1241093"/>
          <p:cNvSpPr>
            <a:spLocks noChangeShapeType="1"/>
          </p:cNvSpPr>
          <p:nvPr/>
        </p:nvSpPr>
        <p:spPr bwMode="auto">
          <a:xfrm>
            <a:off x="1495170" y="2765368"/>
            <a:ext cx="0" cy="365760"/>
          </a:xfrm>
          <a:prstGeom prst="line">
            <a:avLst/>
          </a:prstGeom>
          <a:noFill/>
          <a:ln w="38100" cap="rnd" algn="ctr">
            <a:solidFill>
              <a:srgbClr val="C0C0C0"/>
            </a:solidFill>
            <a:prstDash val="sysDot"/>
            <a:round/>
            <a:headEnd/>
            <a:tailEnd/>
          </a:ln>
        </p:spPr>
        <p:txBody>
          <a:bodyPr/>
          <a:lstStyle/>
          <a:p>
            <a:endParaRPr lang="en-US"/>
          </a:p>
        </p:txBody>
      </p:sp>
      <p:sp>
        <p:nvSpPr>
          <p:cNvPr id="69" name="Straight Connector 1241093"/>
          <p:cNvSpPr>
            <a:spLocks noChangeShapeType="1"/>
          </p:cNvSpPr>
          <p:nvPr/>
        </p:nvSpPr>
        <p:spPr bwMode="auto">
          <a:xfrm>
            <a:off x="1503734" y="3955216"/>
            <a:ext cx="0" cy="731520"/>
          </a:xfrm>
          <a:prstGeom prst="line">
            <a:avLst/>
          </a:prstGeom>
          <a:noFill/>
          <a:ln w="38100" cap="rnd" algn="ctr">
            <a:solidFill>
              <a:srgbClr val="C0C0C0"/>
            </a:solidFill>
            <a:prstDash val="sysDot"/>
            <a:round/>
            <a:headEnd/>
            <a:tailEnd/>
          </a:ln>
        </p:spPr>
        <p:txBody>
          <a:bodyPr/>
          <a:lstStyle/>
          <a:p>
            <a:endParaRPr lang="en-US"/>
          </a:p>
        </p:txBody>
      </p:sp>
      <p:sp>
        <p:nvSpPr>
          <p:cNvPr id="70" name="Straight Connector 1241093"/>
          <p:cNvSpPr>
            <a:spLocks noChangeShapeType="1"/>
          </p:cNvSpPr>
          <p:nvPr/>
        </p:nvSpPr>
        <p:spPr bwMode="auto">
          <a:xfrm>
            <a:off x="1495250" y="5487745"/>
            <a:ext cx="0" cy="548640"/>
          </a:xfrm>
          <a:prstGeom prst="line">
            <a:avLst/>
          </a:prstGeom>
          <a:noFill/>
          <a:ln w="38100" cap="rnd" algn="ctr">
            <a:solidFill>
              <a:srgbClr val="C0C0C0"/>
            </a:solidFill>
            <a:prstDash val="sysDot"/>
            <a:round/>
            <a:headEnd/>
            <a:tailEnd/>
          </a:ln>
        </p:spPr>
        <p:txBody>
          <a:bodyPr/>
          <a:lstStyle/>
          <a:p>
            <a:endParaRPr lang="en-US"/>
          </a:p>
        </p:txBody>
      </p:sp>
      <p:sp>
        <p:nvSpPr>
          <p:cNvPr id="71" name="TextBox 70"/>
          <p:cNvSpPr txBox="1"/>
          <p:nvPr/>
        </p:nvSpPr>
        <p:spPr>
          <a:xfrm>
            <a:off x="6350545" y="4893707"/>
            <a:ext cx="2622623" cy="369332"/>
          </a:xfrm>
          <a:prstGeom prst="rect">
            <a:avLst/>
          </a:prstGeom>
          <a:noFill/>
        </p:spPr>
        <p:txBody>
          <a:bodyPr wrap="square" rtlCol="0">
            <a:spAutoFit/>
          </a:bodyPr>
          <a:lstStyle/>
          <a:p>
            <a:r>
              <a:rPr lang="ru-RU" b="1" dirty="0" smtClean="0">
                <a:solidFill>
                  <a:schemeClr val="bg1"/>
                </a:solidFill>
                <a:effectLst>
                  <a:outerShdw blurRad="38100" dist="38100" dir="2700000" algn="tl">
                    <a:srgbClr val="000000">
                      <a:alpha val="43137"/>
                    </a:srgbClr>
                  </a:outerShdw>
                </a:effectLst>
              </a:rPr>
              <a:t>Поддержка </a:t>
            </a:r>
            <a:r>
              <a:rPr lang="en-US" b="1" dirty="0" smtClean="0">
                <a:solidFill>
                  <a:schemeClr val="bg1"/>
                </a:solidFill>
                <a:effectLst>
                  <a:outerShdw blurRad="38100" dist="38100" dir="2700000" algn="tl">
                    <a:srgbClr val="000000">
                      <a:alpha val="43137"/>
                    </a:srgbClr>
                  </a:outerShdw>
                </a:effectLst>
              </a:rPr>
              <a:t>10 </a:t>
            </a:r>
            <a:r>
              <a:rPr lang="ru-RU" b="1" dirty="0" smtClean="0">
                <a:solidFill>
                  <a:schemeClr val="bg1"/>
                </a:solidFill>
                <a:effectLst>
                  <a:outerShdw blurRad="38100" dist="38100" dir="2700000" algn="tl">
                    <a:srgbClr val="000000">
                      <a:alpha val="43137"/>
                    </a:srgbClr>
                  </a:outerShdw>
                </a:effectLst>
              </a:rPr>
              <a:t>лет</a:t>
            </a:r>
            <a:endParaRPr lang="en-US" b="1" dirty="0" smtClean="0">
              <a:solidFill>
                <a:schemeClr val="bg1"/>
              </a:solidFill>
              <a:effectLst>
                <a:outerShdw blurRad="38100" dist="38100" dir="2700000" algn="tl">
                  <a:srgbClr val="000000">
                    <a:alpha val="43137"/>
                  </a:srgbClr>
                </a:outerShdw>
              </a:effectLst>
            </a:endParaRPr>
          </a:p>
        </p:txBody>
      </p:sp>
      <p:sp>
        <p:nvSpPr>
          <p:cNvPr id="78" name="TextBox 77"/>
          <p:cNvSpPr txBox="1"/>
          <p:nvPr/>
        </p:nvSpPr>
        <p:spPr>
          <a:xfrm>
            <a:off x="6129493" y="1843083"/>
            <a:ext cx="2332795" cy="1015663"/>
          </a:xfrm>
          <a:prstGeom prst="rect">
            <a:avLst/>
          </a:prstGeom>
          <a:noFill/>
        </p:spPr>
        <p:txBody>
          <a:bodyPr wrap="square" rtlCol="0">
            <a:spAutoFit/>
          </a:bodyPr>
          <a:lstStyle/>
          <a:p>
            <a:pPr algn="ctr"/>
            <a:r>
              <a:rPr lang="en-US" sz="2000" dirty="0" smtClean="0">
                <a:solidFill>
                  <a:srgbClr val="FFC000"/>
                </a:solidFill>
                <a:effectLst>
                  <a:outerShdw blurRad="38100" dist="38100" dir="2700000" algn="tl">
                    <a:srgbClr val="000000">
                      <a:alpha val="43137"/>
                    </a:srgbClr>
                  </a:outerShdw>
                </a:effectLst>
              </a:rPr>
              <a:t>SharePoint “14” PerformancePoint Services</a:t>
            </a:r>
            <a:endParaRPr lang="en-US" sz="2000" dirty="0">
              <a:solidFill>
                <a:srgbClr val="FFC000"/>
              </a:solidFill>
              <a:effectLst>
                <a:outerShdw blurRad="38100" dist="38100" dir="2700000" algn="tl">
                  <a:srgbClr val="000000">
                    <a:alpha val="43137"/>
                  </a:srgbClr>
                </a:outerShdw>
              </a:effectLst>
            </a:endParaRPr>
          </a:p>
        </p:txBody>
      </p:sp>
      <p:sp>
        <p:nvSpPr>
          <p:cNvPr id="72" name="Rounded Rectangle 71"/>
          <p:cNvSpPr/>
          <p:nvPr/>
        </p:nvSpPr>
        <p:spPr bwMode="auto">
          <a:xfrm>
            <a:off x="6020638" y="3347776"/>
            <a:ext cx="2491991" cy="385187"/>
          </a:xfrm>
          <a:prstGeom prst="roundRect">
            <a:avLst>
              <a:gd name="adj" fmla="val 20220"/>
            </a:avLst>
          </a:prstGeom>
          <a:gradFill flip="none" rotWithShape="1">
            <a:gsLst>
              <a:gs pos="0">
                <a:srgbClr val="1A4B57">
                  <a:alpha val="69804"/>
                </a:srgbClr>
              </a:gs>
              <a:gs pos="77000">
                <a:srgbClr val="3497AE">
                  <a:alpha val="49804"/>
                </a:srgbClr>
              </a:gs>
              <a:gs pos="100000">
                <a:srgbClr val="3497AE">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defTabSz="914099" fontAlgn="base">
              <a:lnSpc>
                <a:spcPct val="90000"/>
              </a:lnSpc>
              <a:spcBef>
                <a:spcPct val="0"/>
              </a:spcBef>
              <a:spcAft>
                <a:spcPct val="0"/>
              </a:spcAft>
            </a:pPr>
            <a:endParaRPr lang="en-US" sz="2400" dirty="0" smtClean="0">
              <a:gradFill>
                <a:gsLst>
                  <a:gs pos="0">
                    <a:schemeClr val="tx1"/>
                  </a:gs>
                  <a:gs pos="88000">
                    <a:schemeClr val="tx1"/>
                  </a:gs>
                </a:gsLst>
                <a:lin ang="5400000" scaled="0"/>
              </a:gradFill>
              <a:effectLst>
                <a:outerShdw blurRad="152400" dir="5400000" algn="ctr" rotWithShape="0">
                  <a:prstClr val="black">
                    <a:alpha val="80000"/>
                  </a:prstClr>
                </a:outerShdw>
              </a:effectLst>
            </a:endParaRPr>
          </a:p>
        </p:txBody>
      </p:sp>
      <p:sp>
        <p:nvSpPr>
          <p:cNvPr id="80" name="TextBox 79"/>
          <p:cNvSpPr txBox="1"/>
          <p:nvPr/>
        </p:nvSpPr>
        <p:spPr>
          <a:xfrm>
            <a:off x="6653898" y="3351423"/>
            <a:ext cx="1861457" cy="400110"/>
          </a:xfrm>
          <a:prstGeom prst="rect">
            <a:avLst/>
          </a:prstGeom>
          <a:noFill/>
        </p:spPr>
        <p:txBody>
          <a:bodyPr wrap="square" rtlCol="0">
            <a:spAutoFit/>
          </a:bodyPr>
          <a:lstStyle/>
          <a:p>
            <a:r>
              <a:rPr lang="ru-RU" sz="2000" b="1" dirty="0" smtClean="0">
                <a:solidFill>
                  <a:schemeClr val="bg1"/>
                </a:solidFill>
                <a:effectLst>
                  <a:outerShdw blurRad="38100" dist="38100" dir="2700000" algn="tl">
                    <a:srgbClr val="000000">
                      <a:alpha val="43137"/>
                    </a:srgbClr>
                  </a:outerShdw>
                </a:effectLst>
              </a:rPr>
              <a:t>Аналитика</a:t>
            </a:r>
            <a:endParaRPr lang="en-US" sz="2000" b="1" dirty="0">
              <a:solidFill>
                <a:schemeClr val="bg1"/>
              </a:solidFill>
              <a:effectLst>
                <a:outerShdw blurRad="38100" dist="38100" dir="2700000" algn="tl">
                  <a:srgbClr val="000000">
                    <a:alpha val="43137"/>
                  </a:srgbClr>
                </a:outerShdw>
              </a:effectLst>
            </a:endParaRPr>
          </a:p>
        </p:txBody>
      </p:sp>
      <p:sp>
        <p:nvSpPr>
          <p:cNvPr id="81" name="Straight Connector 1241093"/>
          <p:cNvSpPr>
            <a:spLocks noChangeShapeType="1"/>
          </p:cNvSpPr>
          <p:nvPr/>
        </p:nvSpPr>
        <p:spPr bwMode="auto">
          <a:xfrm>
            <a:off x="7195744" y="1547729"/>
            <a:ext cx="0" cy="182880"/>
          </a:xfrm>
          <a:prstGeom prst="line">
            <a:avLst/>
          </a:prstGeom>
          <a:noFill/>
          <a:ln w="38100" cap="rnd" algn="ctr">
            <a:solidFill>
              <a:srgbClr val="C0C0C0"/>
            </a:solidFill>
            <a:prstDash val="sysDot"/>
            <a:round/>
            <a:headEnd/>
            <a:tailEnd/>
          </a:ln>
        </p:spPr>
        <p:txBody>
          <a:bodyPr/>
          <a:lstStyle/>
          <a:p>
            <a:endParaRPr lang="en-US"/>
          </a:p>
        </p:txBody>
      </p:sp>
      <p:sp>
        <p:nvSpPr>
          <p:cNvPr id="73" name="Rounded Rectangle 72"/>
          <p:cNvSpPr/>
          <p:nvPr/>
        </p:nvSpPr>
        <p:spPr bwMode="auto">
          <a:xfrm>
            <a:off x="6032393" y="2937464"/>
            <a:ext cx="2491991" cy="385187"/>
          </a:xfrm>
          <a:prstGeom prst="roundRect">
            <a:avLst>
              <a:gd name="adj" fmla="val 20220"/>
            </a:avLst>
          </a:prstGeom>
          <a:gradFill flip="none" rotWithShape="1">
            <a:gsLst>
              <a:gs pos="0">
                <a:srgbClr val="1A4B57">
                  <a:alpha val="69804"/>
                </a:srgbClr>
              </a:gs>
              <a:gs pos="77000">
                <a:srgbClr val="3497AE">
                  <a:alpha val="49804"/>
                </a:srgbClr>
              </a:gs>
              <a:gs pos="100000">
                <a:srgbClr val="3497AE">
                  <a:lumMod val="60000"/>
                  <a:lumOff val="40000"/>
                </a:srgbClr>
              </a:gs>
            </a:gsLst>
            <a:lin ang="5400000" scaled="1"/>
            <a:tileRect/>
          </a:gradFill>
          <a:ln w="38100" cap="flat" cmpd="thickThin" algn="ctr">
            <a:noFill/>
            <a:prstDash val="solid"/>
          </a:ln>
          <a:effectLst/>
          <a:scene3d>
            <a:camera prst="orthographicFront"/>
            <a:lightRig rig="flat" dir="t">
              <a:rot lat="0" lon="0" rev="5400000"/>
            </a:lightRig>
          </a:scene3d>
          <a:sp3d>
            <a:bevelT w="38100" h="38100" prst="softRound"/>
            <a:bevelB w="38100" h="38100"/>
          </a:sp3d>
        </p:spPr>
        <p:txBody>
          <a:bodyPr rtlCol="0" anchor="ctr"/>
          <a:lstStyle/>
          <a:p>
            <a:pPr algn="ctr" defTabSz="914099" fontAlgn="base">
              <a:lnSpc>
                <a:spcPct val="90000"/>
              </a:lnSpc>
              <a:spcBef>
                <a:spcPct val="0"/>
              </a:spcBef>
              <a:spcAft>
                <a:spcPct val="0"/>
              </a:spcAft>
            </a:pPr>
            <a:endParaRPr lang="en-US" sz="2400" dirty="0" smtClean="0">
              <a:gradFill>
                <a:gsLst>
                  <a:gs pos="0">
                    <a:schemeClr val="tx1"/>
                  </a:gs>
                  <a:gs pos="88000">
                    <a:schemeClr val="tx1"/>
                  </a:gs>
                </a:gsLst>
                <a:lin ang="5400000" scaled="0"/>
              </a:gradFill>
              <a:effectLst>
                <a:outerShdw blurRad="152400" dir="5400000" algn="ctr" rotWithShape="0">
                  <a:prstClr val="black">
                    <a:alpha val="80000"/>
                  </a:prstClr>
                </a:outerShdw>
              </a:effectLst>
            </a:endParaRPr>
          </a:p>
        </p:txBody>
      </p:sp>
      <p:sp>
        <p:nvSpPr>
          <p:cNvPr id="75" name="TextBox 74"/>
          <p:cNvSpPr txBox="1"/>
          <p:nvPr/>
        </p:nvSpPr>
        <p:spPr>
          <a:xfrm>
            <a:off x="6566577" y="2946676"/>
            <a:ext cx="1604404" cy="400110"/>
          </a:xfrm>
          <a:prstGeom prst="rect">
            <a:avLst/>
          </a:prstGeom>
          <a:noFill/>
        </p:spPr>
        <p:txBody>
          <a:bodyPr wrap="square" rtlCol="0">
            <a:spAutoFit/>
          </a:bodyPr>
          <a:lstStyle/>
          <a:p>
            <a:r>
              <a:rPr lang="ru-RU" sz="2000" b="1" dirty="0" smtClean="0">
                <a:solidFill>
                  <a:schemeClr val="bg1"/>
                </a:solidFill>
                <a:effectLst>
                  <a:outerShdw blurRad="38100" dist="38100" dir="2700000" algn="tl">
                    <a:srgbClr val="000000">
                      <a:alpha val="43137"/>
                    </a:srgbClr>
                  </a:outerShdw>
                </a:effectLst>
              </a:rPr>
              <a:t>Мониторинг</a:t>
            </a:r>
            <a:endParaRPr lang="en-US" sz="2000" b="1" dirty="0">
              <a:solidFill>
                <a:schemeClr val="bg1"/>
              </a:solidFill>
              <a:effectLst>
                <a:outerShdw blurRad="38100" dist="38100" dir="2700000" algn="tl">
                  <a:srgbClr val="000000">
                    <a:alpha val="43137"/>
                  </a:srgbClr>
                </a:outerShdw>
              </a:effectLst>
            </a:endParaRPr>
          </a:p>
        </p:txBody>
      </p:sp>
      <p:sp>
        <p:nvSpPr>
          <p:cNvPr id="51" name="TextBox 50"/>
          <p:cNvSpPr txBox="1"/>
          <p:nvPr/>
        </p:nvSpPr>
        <p:spPr>
          <a:xfrm>
            <a:off x="890430" y="6036537"/>
            <a:ext cx="1230089" cy="369332"/>
          </a:xfrm>
          <a:prstGeom prst="rect">
            <a:avLst/>
          </a:prstGeom>
          <a:noFill/>
        </p:spPr>
        <p:txBody>
          <a:bodyPr wrap="square" rtlCol="0">
            <a:spAutoFit/>
          </a:bodyPr>
          <a:lstStyle/>
          <a:p>
            <a:r>
              <a:rPr lang="ru-RU" b="1" dirty="0" smtClean="0">
                <a:solidFill>
                  <a:schemeClr val="bg1"/>
                </a:solidFill>
                <a:effectLst>
                  <a:outerShdw blurRad="38100" dist="38100" dir="2700000" algn="tl">
                    <a:srgbClr val="000000">
                      <a:alpha val="43137"/>
                    </a:srgbClr>
                  </a:outerShdw>
                </a:effectLst>
              </a:rPr>
              <a:t>Сегодня</a:t>
            </a:r>
            <a:endParaRPr lang="en-US" b="1" dirty="0">
              <a:solidFill>
                <a:schemeClr val="bg1"/>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664797"/>
          </a:xfrm>
        </p:spPr>
        <p:txBody>
          <a:bodyPr>
            <a:normAutofit fontScale="90000"/>
          </a:bodyPr>
          <a:lstStyle/>
          <a:p>
            <a:r>
              <a:rPr lang="ru-RU" dirty="0" smtClean="0"/>
              <a:t>Изменения в лицензировании</a:t>
            </a:r>
            <a:endParaRPr lang="ru-RU" dirty="0"/>
          </a:p>
        </p:txBody>
      </p:sp>
      <p:grpSp>
        <p:nvGrpSpPr>
          <p:cNvPr id="3" name="Group 15"/>
          <p:cNvGrpSpPr/>
          <p:nvPr/>
        </p:nvGrpSpPr>
        <p:grpSpPr>
          <a:xfrm>
            <a:off x="102734" y="1611991"/>
            <a:ext cx="9000176" cy="4670659"/>
            <a:chOff x="749112" y="4018908"/>
            <a:chExt cx="7924816" cy="4281436"/>
          </a:xfrm>
        </p:grpSpPr>
        <p:sp>
          <p:nvSpPr>
            <p:cNvPr id="4" name="Rectangle 3"/>
            <p:cNvSpPr/>
            <p:nvPr/>
          </p:nvSpPr>
          <p:spPr bwMode="auto">
            <a:xfrm flipV="1">
              <a:off x="749112" y="4018908"/>
              <a:ext cx="7924803" cy="3352800"/>
            </a:xfrm>
            <a:prstGeom prst="rect">
              <a:avLst/>
            </a:prstGeom>
            <a:gradFill>
              <a:gsLst>
                <a:gs pos="0">
                  <a:schemeClr val="tx1">
                    <a:alpha val="0"/>
                  </a:schemeClr>
                </a:gs>
                <a:gs pos="50000">
                  <a:schemeClr val="accent1">
                    <a:lumMod val="75000"/>
                    <a:alpha val="75000"/>
                  </a:schemeClr>
                </a:gs>
                <a:gs pos="100000">
                  <a:schemeClr val="bg2">
                    <a:lumMod val="65000"/>
                    <a:lumOff val="35000"/>
                    <a:alpha val="0"/>
                  </a:schemeClr>
                </a:gs>
              </a:gsLst>
              <a:lin ang="5400000" scaled="0"/>
            </a:gradFill>
            <a:ln w="9525" cap="flat" cmpd="sng" algn="ctr">
              <a:noFill/>
              <a:prstDash val="solid"/>
              <a:round/>
              <a:headEnd type="none" w="med" len="med"/>
              <a:tailEnd type="none" w="med" len="med"/>
            </a:ln>
            <a:effectLst/>
          </p:spPr>
          <p:txBody>
            <a:bodyPr vert="horz" wrap="square" lIns="0" tIns="0" rIns="0" bIns="0" rtlCol="0" anchor="ctr" compatLnSpc="1">
              <a:noAutofit/>
            </a:bodyPr>
            <a:lstStyle/>
            <a:p>
              <a:pPr marL="0" marR="0" indent="0" algn="ctr" defTabSz="914400" rtl="0" eaLnBrk="1" fontAlgn="base" latinLnBrk="0" hangingPunct="1">
                <a:lnSpc>
                  <a:spcPct val="100000"/>
                </a:lnSpc>
                <a:spcBef>
                  <a:spcPct val="0"/>
                </a:spcBef>
                <a:spcAft>
                  <a:spcPct val="0"/>
                </a:spcAft>
                <a:buNone/>
                <a:tabLst/>
              </a:pPr>
              <a:endParaRPr kumimoji="0" lang="en-US" sz="1800" b="1" i="0" u="none" strike="noStrike" baseline="0" dirty="0">
                <a:solidFill>
                  <a:schemeClr val="tx1">
                    <a:alpha val="100000"/>
                  </a:schemeClr>
                </a:solidFill>
                <a:effectLst>
                  <a:outerShdw blurRad="38100" dist="38100" dir="2700000" algn="tl">
                    <a:srgbClr val="000000">
                      <a:alpha val="43137"/>
                    </a:srgbClr>
                  </a:outerShdw>
                </a:effectLst>
                <a:latin typeface="Segoe Semibold"/>
              </a:endParaRPr>
            </a:p>
          </p:txBody>
        </p:sp>
        <p:sp>
          <p:nvSpPr>
            <p:cNvPr id="5" name="Round Same Side Corner Rectangle 4"/>
            <p:cNvSpPr/>
            <p:nvPr/>
          </p:nvSpPr>
          <p:spPr bwMode="auto">
            <a:xfrm>
              <a:off x="749126" y="4155467"/>
              <a:ext cx="7924802" cy="4144877"/>
            </a:xfrm>
            <a:prstGeom prst="round2SameRect">
              <a:avLst>
                <a:gd name="adj1" fmla="val 5655"/>
                <a:gd name="adj2" fmla="val 0"/>
              </a:avLst>
            </a:prstGeom>
            <a:gradFill flip="none" rotWithShape="1">
              <a:gsLst>
                <a:gs pos="0">
                  <a:schemeClr val="tx1">
                    <a:lumMod val="85000"/>
                  </a:schemeClr>
                </a:gs>
                <a:gs pos="21000">
                  <a:schemeClr val="tx1">
                    <a:lumMod val="50000"/>
                    <a:alpha val="75000"/>
                  </a:schemeClr>
                </a:gs>
                <a:gs pos="44000">
                  <a:schemeClr val="bg2">
                    <a:lumMod val="65000"/>
                    <a:lumOff val="35000"/>
                    <a:alpha val="75000"/>
                  </a:schemeClr>
                </a:gs>
                <a:gs pos="100000">
                  <a:schemeClr val="accent1">
                    <a:lumMod val="50000"/>
                    <a:alpha val="37000"/>
                  </a:schemeClr>
                </a:gs>
              </a:gsLst>
              <a:lin ang="2700000" scaled="1"/>
              <a:tileRect/>
            </a:gradFill>
            <a:ln w="9525" cap="flat" cmpd="sng" algn="ctr">
              <a:noFill/>
              <a:prstDash val="solid"/>
              <a:round/>
              <a:headEnd type="none" w="med" len="med"/>
              <a:tailEnd type="none" w="med" len="med"/>
            </a:ln>
            <a:effectLst>
              <a:outerShdw blurRad="76200" dist="63500" dir="2700000" algn="tl" rotWithShape="0">
                <a:prstClr val="black">
                  <a:alpha val="40000"/>
                </a:prstClr>
              </a:outerShdw>
            </a:effectLst>
          </p:spPr>
          <p:txBody>
            <a:bodyPr vert="horz" wrap="square" lIns="0" tIns="182880" rIns="0" bIns="0" numCol="1" rtlCol="0" anchor="t" anchorCtr="0" compatLnSpc="1">
              <a:prstTxWarp prst="textNoShape">
                <a:avLst/>
              </a:prstTxWarp>
              <a:flatTx/>
            </a:bodyPr>
            <a:lstStyle/>
            <a:p>
              <a:pPr algn="ctr" defTabSz="914363" fontAlgn="base">
                <a:lnSpc>
                  <a:spcPct val="90000"/>
                </a:lnSpc>
                <a:spcBef>
                  <a:spcPts val="630"/>
                </a:spcBef>
                <a:spcAft>
                  <a:spcPct val="0"/>
                </a:spcAft>
                <a:defRPr/>
              </a:pPr>
              <a:endParaRPr lang="en-US" altLang="zh-CN" sz="1000" dirty="0"/>
            </a:p>
          </p:txBody>
        </p:sp>
      </p:grpSp>
      <p:graphicFrame>
        <p:nvGraphicFramePr>
          <p:cNvPr id="6" name="Table 5"/>
          <p:cNvGraphicFramePr>
            <a:graphicFrameLocks noGrp="1"/>
          </p:cNvGraphicFramePr>
          <p:nvPr/>
        </p:nvGraphicFramePr>
        <p:xfrm>
          <a:off x="394328" y="2149922"/>
          <a:ext cx="8305800" cy="3327400"/>
        </p:xfrm>
        <a:graphic>
          <a:graphicData uri="http://schemas.openxmlformats.org/drawingml/2006/table">
            <a:tbl>
              <a:tblPr firstRow="1" bandRow="1">
                <a:tableStyleId>{5940675A-B579-460E-94D1-54222C63F5DA}</a:tableStyleId>
              </a:tblPr>
              <a:tblGrid>
                <a:gridCol w="1593863"/>
                <a:gridCol w="2089137"/>
                <a:gridCol w="2311400"/>
                <a:gridCol w="2311400"/>
              </a:tblGrid>
              <a:tr h="584200">
                <a:tc>
                  <a:txBody>
                    <a:bodyPr/>
                    <a:lstStyle/>
                    <a:p>
                      <a:endParaRPr lang="en-US" b="1" dirty="0">
                        <a:solidFill>
                          <a:srgbClr val="002060"/>
                        </a:solidFill>
                      </a:endParaRPr>
                    </a:p>
                  </a:txBody>
                  <a:tcPr>
                    <a:lnR w="12700" cap="flat" cmpd="sng" algn="ctr">
                      <a:solidFill>
                        <a:schemeClr val="bg1"/>
                      </a:solidFill>
                      <a:prstDash val="solid"/>
                      <a:round/>
                      <a:headEnd type="none" w="med" len="med"/>
                      <a:tailEnd type="none" w="med" len="med"/>
                    </a:lnR>
                    <a:solidFill>
                      <a:schemeClr val="tx1"/>
                    </a:solidFill>
                  </a:tcPr>
                </a:tc>
                <a:tc>
                  <a:txBody>
                    <a:bodyPr/>
                    <a:lstStyle/>
                    <a:p>
                      <a:pPr algn="ctr"/>
                      <a:r>
                        <a:rPr lang="ru-RU" b="1" dirty="0" smtClean="0">
                          <a:solidFill>
                            <a:srgbClr val="002060"/>
                          </a:solidFill>
                        </a:rPr>
                        <a:t>Сегодня</a:t>
                      </a:r>
                      <a:endParaRPr lang="en-US" b="1" dirty="0">
                        <a:solidFill>
                          <a:srgbClr val="002060"/>
                        </a:solidFill>
                      </a:endParaRPr>
                    </a:p>
                    <a:p>
                      <a:pPr algn="ctr"/>
                      <a:r>
                        <a:rPr lang="en-US" sz="1400" b="1" dirty="0" smtClean="0">
                          <a:solidFill>
                            <a:srgbClr val="002060"/>
                          </a:solidFill>
                        </a:rPr>
                        <a:t>(</a:t>
                      </a:r>
                      <a:r>
                        <a:rPr lang="ru-RU" sz="1200" b="1" kern="1200" dirty="0" smtClean="0">
                          <a:solidFill>
                            <a:srgbClr val="002060"/>
                          </a:solidFill>
                          <a:latin typeface="+mn-lt"/>
                          <a:ea typeface="+mn-ea"/>
                          <a:cs typeface="+mn-cs"/>
                        </a:rPr>
                        <a:t>начиная с </a:t>
                      </a:r>
                      <a:r>
                        <a:rPr lang="en-US" sz="1400" b="1" kern="1200" dirty="0" smtClean="0">
                          <a:solidFill>
                            <a:srgbClr val="002060"/>
                          </a:solidFill>
                          <a:latin typeface="+mn-lt"/>
                          <a:ea typeface="+mn-ea"/>
                          <a:cs typeface="+mn-cs"/>
                        </a:rPr>
                        <a:t>1</a:t>
                      </a:r>
                      <a:r>
                        <a:rPr lang="ru-RU" sz="1400" b="1" kern="1200" dirty="0" smtClean="0">
                          <a:solidFill>
                            <a:srgbClr val="002060"/>
                          </a:solidFill>
                          <a:latin typeface="+mn-lt"/>
                          <a:ea typeface="+mn-ea"/>
                          <a:cs typeface="+mn-cs"/>
                        </a:rPr>
                        <a:t> апреля</a:t>
                      </a:r>
                      <a:r>
                        <a:rPr lang="en-US" sz="1400" b="1" kern="1200" dirty="0" smtClean="0">
                          <a:solidFill>
                            <a:srgbClr val="002060"/>
                          </a:solidFill>
                          <a:latin typeface="+mn-lt"/>
                          <a:ea typeface="+mn-ea"/>
                          <a:cs typeface="+mn-cs"/>
                        </a:rPr>
                        <a:t> 2009</a:t>
                      </a:r>
                      <a:r>
                        <a:rPr lang="en-US" sz="1400" b="1" baseline="0" dirty="0" smtClean="0">
                          <a:solidFill>
                            <a:srgbClr val="002060"/>
                          </a:solidFill>
                        </a:rPr>
                        <a:t>)</a:t>
                      </a:r>
                      <a:endParaRPr lang="en-US" sz="1400" b="1" dirty="0" smtClean="0">
                        <a:solidFill>
                          <a:srgbClr val="00206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tx1"/>
                    </a:solidFill>
                  </a:tcPr>
                </a:tc>
                <a:tc>
                  <a:txBody>
                    <a:bodyPr/>
                    <a:lstStyle/>
                    <a:p>
                      <a:pPr algn="ctr"/>
                      <a:r>
                        <a:rPr lang="ru-RU" b="1" dirty="0" smtClean="0">
                          <a:solidFill>
                            <a:srgbClr val="002060"/>
                          </a:solidFill>
                        </a:rPr>
                        <a:t>Лето </a:t>
                      </a:r>
                      <a:r>
                        <a:rPr lang="en-US" b="1" dirty="0" smtClean="0">
                          <a:solidFill>
                            <a:srgbClr val="002060"/>
                          </a:solidFill>
                        </a:rPr>
                        <a:t>2009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tx1"/>
                    </a:solidFill>
                  </a:tcPr>
                </a:tc>
                <a:tc>
                  <a:txBody>
                    <a:bodyPr/>
                    <a:lstStyle/>
                    <a:p>
                      <a:pPr algn="ctr"/>
                      <a:r>
                        <a:rPr lang="ru-RU" b="1" dirty="0" smtClean="0">
                          <a:solidFill>
                            <a:srgbClr val="002060"/>
                          </a:solidFill>
                        </a:rPr>
                        <a:t>Офис </a:t>
                      </a:r>
                      <a:r>
                        <a:rPr lang="en-US" b="1" dirty="0" smtClean="0">
                          <a:solidFill>
                            <a:srgbClr val="002060"/>
                          </a:solidFill>
                        </a:rPr>
                        <a:t>14</a:t>
                      </a:r>
                    </a:p>
                  </a:txBody>
                  <a:tcPr anchor="ctr">
                    <a:lnL w="12700" cap="flat" cmpd="sng" algn="ctr">
                      <a:solidFill>
                        <a:schemeClr val="bg1"/>
                      </a:solidFill>
                      <a:prstDash val="solid"/>
                      <a:round/>
                      <a:headEnd type="none" w="med" len="med"/>
                      <a:tailEnd type="none" w="med" len="med"/>
                    </a:lnL>
                    <a:solidFill>
                      <a:schemeClr val="tx1"/>
                    </a:solidFill>
                  </a:tcPr>
                </a:tc>
              </a:tr>
              <a:tr h="914400">
                <a:tc>
                  <a:txBody>
                    <a:bodyPr/>
                    <a:lstStyle/>
                    <a:p>
                      <a:pPr algn="ctr"/>
                      <a:r>
                        <a:rPr lang="ru-RU" b="1" dirty="0" smtClean="0">
                          <a:solidFill>
                            <a:srgbClr val="002060"/>
                          </a:solidFill>
                        </a:rPr>
                        <a:t>Мониторинг</a:t>
                      </a:r>
                      <a:endParaRPr lang="en-US" b="1" dirty="0">
                        <a:solidFill>
                          <a:srgbClr val="002060"/>
                        </a:solidFill>
                      </a:endParaRPr>
                    </a:p>
                  </a:txBody>
                  <a:tcPr anchor="ctr"/>
                </a:tc>
                <a:tc rowSpan="3">
                  <a:txBody>
                    <a:bodyPr/>
                    <a:lstStyle/>
                    <a:p>
                      <a:pPr algn="ctr"/>
                      <a:r>
                        <a:rPr lang="en-US" dirty="0" smtClean="0">
                          <a:solidFill>
                            <a:srgbClr val="FF0000"/>
                          </a:solidFill>
                        </a:rPr>
                        <a:t>PPS 2007</a:t>
                      </a:r>
                      <a:r>
                        <a:rPr lang="ru-RU" dirty="0" smtClean="0">
                          <a:solidFill>
                            <a:srgbClr val="FF0000"/>
                          </a:solidFill>
                        </a:rPr>
                        <a:t> – </a:t>
                      </a:r>
                      <a:r>
                        <a:rPr lang="ru-RU" sz="1600" dirty="0" smtClean="0">
                          <a:solidFill>
                            <a:srgbClr val="FF0000"/>
                          </a:solidFill>
                        </a:rPr>
                        <a:t>предоставление</a:t>
                      </a:r>
                      <a:r>
                        <a:rPr lang="ru-RU" sz="1600" baseline="0" dirty="0" smtClean="0">
                          <a:solidFill>
                            <a:srgbClr val="FF0000"/>
                          </a:solidFill>
                        </a:rPr>
                        <a:t> права пользования</a:t>
                      </a:r>
                      <a:r>
                        <a:rPr lang="ru-RU" sz="1600" dirty="0" smtClean="0">
                          <a:solidFill>
                            <a:srgbClr val="FF0000"/>
                          </a:solidFill>
                        </a:rPr>
                        <a:t> </a:t>
                      </a:r>
                      <a:endParaRPr lang="en-US" dirty="0" smtClean="0">
                        <a:solidFill>
                          <a:srgbClr val="FF0000"/>
                        </a:solidFill>
                      </a:endParaRPr>
                    </a:p>
                    <a:p>
                      <a:pPr algn="ctr"/>
                      <a:r>
                        <a:rPr lang="en-US" sz="1400" dirty="0" smtClean="0">
                          <a:solidFill>
                            <a:srgbClr val="FF0000"/>
                          </a:solidFill>
                        </a:rPr>
                        <a:t>MOSS</a:t>
                      </a:r>
                      <a:r>
                        <a:rPr lang="en-US" sz="1400" baseline="0" dirty="0" smtClean="0">
                          <a:solidFill>
                            <a:srgbClr val="FF0000"/>
                          </a:solidFill>
                        </a:rPr>
                        <a:t> 2007 Enterprise CAL Software Assurance</a:t>
                      </a:r>
                      <a:endParaRPr lang="en-US" sz="1400" dirty="0">
                        <a:solidFill>
                          <a:srgbClr val="FF0000"/>
                        </a:solidFill>
                      </a:endParaRPr>
                    </a:p>
                  </a:txBody>
                  <a:tcPr anchor="ctr"/>
                </a:tc>
                <a:tc>
                  <a:txBody>
                    <a:bodyPr/>
                    <a:lstStyle/>
                    <a:p>
                      <a:pPr algn="ctr"/>
                      <a:r>
                        <a:rPr lang="ru-RU" dirty="0" smtClean="0">
                          <a:solidFill>
                            <a:srgbClr val="002060"/>
                          </a:solidFill>
                        </a:rPr>
                        <a:t>Без изменений</a:t>
                      </a:r>
                      <a:endParaRPr lang="en-US" dirty="0">
                        <a:solidFill>
                          <a:srgbClr val="002060"/>
                        </a:solidFill>
                      </a:endParaRPr>
                    </a:p>
                  </a:txBody>
                  <a:tcPr anchor="ctr"/>
                </a:tc>
                <a:tc rowSpan="2">
                  <a:txBody>
                    <a:bodyPr/>
                    <a:lstStyle/>
                    <a:p>
                      <a:pPr algn="ctr"/>
                      <a:r>
                        <a:rPr lang="en-US" dirty="0" smtClean="0">
                          <a:solidFill>
                            <a:srgbClr val="002060"/>
                          </a:solidFill>
                        </a:rPr>
                        <a:t>SharePoint</a:t>
                      </a:r>
                      <a:r>
                        <a:rPr lang="en-US" baseline="0" dirty="0" smtClean="0">
                          <a:solidFill>
                            <a:srgbClr val="002060"/>
                          </a:solidFill>
                        </a:rPr>
                        <a:t> “14” Enterprise CAL</a:t>
                      </a:r>
                      <a:endParaRPr lang="en-US" dirty="0">
                        <a:solidFill>
                          <a:srgbClr val="002060"/>
                        </a:solidFill>
                      </a:endParaRPr>
                    </a:p>
                  </a:txBody>
                  <a:tcPr anchor="ctr"/>
                </a:tc>
              </a:tr>
              <a:tr h="914400">
                <a:tc>
                  <a:txBody>
                    <a:bodyPr/>
                    <a:lstStyle/>
                    <a:p>
                      <a:pPr algn="ctr"/>
                      <a:r>
                        <a:rPr lang="ru-RU" b="1" dirty="0" smtClean="0">
                          <a:solidFill>
                            <a:srgbClr val="002060"/>
                          </a:solidFill>
                        </a:rPr>
                        <a:t>Аналитика</a:t>
                      </a:r>
                      <a:endParaRPr lang="en-US" b="1" dirty="0">
                        <a:solidFill>
                          <a:srgbClr val="002060"/>
                        </a:solidFill>
                      </a:endParaRPr>
                    </a:p>
                  </a:txBody>
                  <a:tcPr anchor="ctr"/>
                </a:tc>
                <a:tc vMerge="1">
                  <a:txBody>
                    <a:bodyPr/>
                    <a:lstStyle/>
                    <a:p>
                      <a:endParaRPr lang="en-US" dirty="0"/>
                    </a:p>
                  </a:txBody>
                  <a:tcPr/>
                </a:tc>
                <a:tc>
                  <a:txBody>
                    <a:bodyPr/>
                    <a:lstStyle/>
                    <a:p>
                      <a:pPr algn="ctr"/>
                      <a:r>
                        <a:rPr lang="ru-RU" dirty="0" smtClean="0">
                          <a:solidFill>
                            <a:srgbClr val="002060"/>
                          </a:solidFill>
                        </a:rPr>
                        <a:t>Без</a:t>
                      </a:r>
                      <a:r>
                        <a:rPr lang="ru-RU" baseline="0" dirty="0" smtClean="0">
                          <a:solidFill>
                            <a:srgbClr val="002060"/>
                          </a:solidFill>
                        </a:rPr>
                        <a:t> изменений</a:t>
                      </a:r>
                      <a:endParaRPr lang="en-US" dirty="0">
                        <a:solidFill>
                          <a:srgbClr val="002060"/>
                        </a:solidFill>
                      </a:endParaRPr>
                    </a:p>
                  </a:txBody>
                  <a:tcPr anchor="ctr"/>
                </a:tc>
                <a:tc vMerge="1">
                  <a:txBody>
                    <a:bodyPr/>
                    <a:lstStyle/>
                    <a:p>
                      <a:endParaRPr lang="en-US" dirty="0"/>
                    </a:p>
                  </a:txBody>
                  <a:tcPr/>
                </a:tc>
              </a:tr>
              <a:tr h="914400">
                <a:tc>
                  <a:txBody>
                    <a:bodyPr/>
                    <a:lstStyle/>
                    <a:p>
                      <a:pPr algn="ctr"/>
                      <a:r>
                        <a:rPr lang="ru-RU" sz="1400" b="1" dirty="0" smtClean="0">
                          <a:solidFill>
                            <a:srgbClr val="002060"/>
                          </a:solidFill>
                        </a:rPr>
                        <a:t>Планирование</a:t>
                      </a:r>
                      <a:endParaRPr lang="en-US" b="1" dirty="0">
                        <a:solidFill>
                          <a:srgbClr val="002060"/>
                        </a:solidFill>
                      </a:endParaRPr>
                    </a:p>
                  </a:txBody>
                  <a:tcPr anchor="ctr"/>
                </a:tc>
                <a:tc vMerge="1">
                  <a:txBody>
                    <a:bodyPr/>
                    <a:lstStyle/>
                    <a:p>
                      <a:endParaRPr lang="en-US" dirty="0"/>
                    </a:p>
                  </a:txBody>
                  <a:tcPr/>
                </a:tc>
                <a:tc>
                  <a:txBody>
                    <a:bodyPr/>
                    <a:lstStyle/>
                    <a:p>
                      <a:pPr algn="ctr"/>
                      <a:r>
                        <a:rPr lang="en-US" dirty="0" smtClean="0">
                          <a:solidFill>
                            <a:srgbClr val="002060"/>
                          </a:solidFill>
                        </a:rPr>
                        <a:t>SP3 </a:t>
                      </a:r>
                      <a:r>
                        <a:rPr lang="ru-RU" dirty="0" smtClean="0">
                          <a:solidFill>
                            <a:srgbClr val="002060"/>
                          </a:solidFill>
                        </a:rPr>
                        <a:t>для </a:t>
                      </a:r>
                      <a:r>
                        <a:rPr lang="en-US" dirty="0" smtClean="0">
                          <a:solidFill>
                            <a:srgbClr val="002060"/>
                          </a:solidFill>
                        </a:rPr>
                        <a:t>PPS 2007</a:t>
                      </a:r>
                    </a:p>
                    <a:p>
                      <a:pPr algn="ctr"/>
                      <a:r>
                        <a:rPr lang="ru-RU" sz="1400" dirty="0" smtClean="0">
                          <a:solidFill>
                            <a:srgbClr val="002060"/>
                          </a:solidFill>
                        </a:rPr>
                        <a:t>доступен всем владельцам </a:t>
                      </a:r>
                      <a:r>
                        <a:rPr lang="en-US" sz="1400" dirty="0" smtClean="0">
                          <a:solidFill>
                            <a:srgbClr val="002060"/>
                          </a:solidFill>
                        </a:rPr>
                        <a:t>PPS 2007</a:t>
                      </a:r>
                    </a:p>
                  </a:txBody>
                  <a:tcPr anchor="ctr"/>
                </a:tc>
                <a:tc>
                  <a:txBody>
                    <a:bodyPr/>
                    <a:lstStyle/>
                    <a:p>
                      <a:pPr algn="ctr"/>
                      <a:r>
                        <a:rPr lang="ru-RU" dirty="0" smtClean="0">
                          <a:solidFill>
                            <a:srgbClr val="002060"/>
                          </a:solidFill>
                        </a:rPr>
                        <a:t>поддержка</a:t>
                      </a:r>
                      <a:endParaRPr lang="en-US" dirty="0">
                        <a:solidFill>
                          <a:srgbClr val="002060"/>
                        </a:solidFill>
                      </a:endParaRPr>
                    </a:p>
                  </a:txBody>
                  <a:tcPr anchor="ct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smtClean="0"/>
              <a:t>Последние новости </a:t>
            </a:r>
            <a:r>
              <a:rPr lang="ru-RU" dirty="0" smtClean="0">
                <a:sym typeface="Wingdings" pitchFamily="2" charset="2"/>
              </a:rPr>
              <a:t></a:t>
            </a:r>
            <a:endParaRPr lang="ru-RU" dirty="0"/>
          </a:p>
        </p:txBody>
      </p:sp>
      <p:sp>
        <p:nvSpPr>
          <p:cNvPr id="3" name="Content Placeholder 2"/>
          <p:cNvSpPr>
            <a:spLocks noGrp="1"/>
          </p:cNvSpPr>
          <p:nvPr>
            <p:ph idx="1"/>
          </p:nvPr>
        </p:nvSpPr>
        <p:spPr/>
        <p:txBody>
          <a:bodyPr>
            <a:normAutofit fontScale="92500"/>
          </a:bodyPr>
          <a:lstStyle/>
          <a:p>
            <a:pPr>
              <a:buNone/>
            </a:pPr>
            <a:r>
              <a:rPr lang="en-US" b="1" dirty="0" smtClean="0"/>
              <a:t>SQL Server Fast Track Data Warehouse</a:t>
            </a:r>
            <a:endParaRPr lang="ru-RU" dirty="0" smtClean="0"/>
          </a:p>
          <a:p>
            <a:pPr>
              <a:buNone/>
            </a:pPr>
            <a:r>
              <a:rPr lang="en-US" sz="2000" b="1" dirty="0" smtClean="0">
                <a:hlinkClick r:id="rId2"/>
              </a:rPr>
              <a:t>http://www.microsoft.com/sqlserver/2008/en/us/fasttrack.aspx</a:t>
            </a:r>
            <a:r>
              <a:rPr lang="ru-RU" sz="2000" b="1" dirty="0" smtClean="0"/>
              <a:t> </a:t>
            </a:r>
          </a:p>
          <a:p>
            <a:pPr>
              <a:buNone/>
            </a:pPr>
            <a:endParaRPr lang="ru-RU" sz="2000" b="1" dirty="0" smtClean="0"/>
          </a:p>
          <a:p>
            <a:r>
              <a:rPr lang="en-US" sz="2800" dirty="0" smtClean="0"/>
              <a:t>Accelerate your data warehouse roadmap with pre-tested hardware configurations</a:t>
            </a:r>
          </a:p>
          <a:p>
            <a:r>
              <a:rPr lang="en-US" sz="2800" dirty="0" smtClean="0"/>
              <a:t>Virtually eliminate hardware testing and reduce tuning with better Data Warehouse performance out-of-the-box </a:t>
            </a:r>
          </a:p>
          <a:p>
            <a:r>
              <a:rPr lang="en-US" sz="2800" dirty="0" smtClean="0"/>
              <a:t>Scale from 4 up to 32 terabytes using compression capabilities in SQL Server 2008 Enterprise </a:t>
            </a:r>
          </a:p>
          <a:p>
            <a:pPr>
              <a:buNone/>
            </a:pPr>
            <a:endParaRPr lang="en-US" sz="2000" b="1" dirty="0" smtClean="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smtClean="0"/>
              <a:t>Что еще?</a:t>
            </a:r>
            <a:endParaRPr lang="ru-RU" dirty="0"/>
          </a:p>
        </p:txBody>
      </p:sp>
      <p:sp>
        <p:nvSpPr>
          <p:cNvPr id="3" name="Content Placeholder 2"/>
          <p:cNvSpPr>
            <a:spLocks noGrp="1"/>
          </p:cNvSpPr>
          <p:nvPr>
            <p:ph idx="1"/>
          </p:nvPr>
        </p:nvSpPr>
        <p:spPr/>
        <p:txBody>
          <a:bodyPr>
            <a:normAutofit lnSpcReduction="10000"/>
          </a:bodyPr>
          <a:lstStyle/>
          <a:p>
            <a:pPr>
              <a:buNone/>
            </a:pPr>
            <a:r>
              <a:rPr lang="en-US" b="1" dirty="0" smtClean="0"/>
              <a:t>Master Data Management </a:t>
            </a:r>
            <a:r>
              <a:rPr lang="en-US" dirty="0" smtClean="0"/>
              <a:t>– MDM</a:t>
            </a:r>
          </a:p>
          <a:p>
            <a:pPr>
              <a:buNone/>
            </a:pPr>
            <a:r>
              <a:rPr lang="en-US" dirty="0" smtClean="0"/>
              <a:t>	</a:t>
            </a:r>
            <a:r>
              <a:rPr lang="ru-RU" dirty="0" smtClean="0"/>
              <a:t>Купили </a:t>
            </a:r>
            <a:r>
              <a:rPr lang="en-US" dirty="0" err="1" smtClean="0"/>
              <a:t>Stratature</a:t>
            </a:r>
            <a:r>
              <a:rPr lang="ru-RU" dirty="0" smtClean="0"/>
              <a:t> Июнь 2007 года</a:t>
            </a:r>
          </a:p>
          <a:p>
            <a:pPr>
              <a:buNone/>
            </a:pPr>
            <a:r>
              <a:rPr lang="ru-RU" sz="2400" dirty="0" smtClean="0"/>
              <a:t>	</a:t>
            </a:r>
            <a:r>
              <a:rPr lang="en-US" sz="2400" dirty="0" smtClean="0">
                <a:hlinkClick r:id="rId2"/>
              </a:rPr>
              <a:t>http://www.microsoft.com/sharepoint/mdm/default.mspx</a:t>
            </a:r>
            <a:endParaRPr lang="en-US" sz="2400" dirty="0" smtClean="0"/>
          </a:p>
          <a:p>
            <a:pPr>
              <a:buNone/>
            </a:pPr>
            <a:r>
              <a:rPr lang="en-US" b="1" dirty="0" smtClean="0"/>
              <a:t>Kilimanjaro</a:t>
            </a:r>
            <a:r>
              <a:rPr lang="ru-RU" dirty="0" smtClean="0"/>
              <a:t> </a:t>
            </a:r>
            <a:r>
              <a:rPr lang="en-US" dirty="0" smtClean="0"/>
              <a:t>(Self Service BI)</a:t>
            </a:r>
          </a:p>
          <a:p>
            <a:pPr>
              <a:buNone/>
            </a:pPr>
            <a:r>
              <a:rPr lang="en-US" dirty="0" smtClean="0"/>
              <a:t>	 Gemini</a:t>
            </a:r>
          </a:p>
          <a:p>
            <a:pPr>
              <a:buNone/>
            </a:pPr>
            <a:r>
              <a:rPr lang="en-US" sz="1900" dirty="0" smtClean="0">
                <a:hlinkClick r:id="rId3"/>
              </a:rPr>
              <a:t>mms://wm.microsoft.com/ms/msnse/0810/34416/Ted_Kummert_MBR.wmv</a:t>
            </a:r>
            <a:r>
              <a:rPr lang="en-US" sz="1900" dirty="0" smtClean="0"/>
              <a:t> </a:t>
            </a:r>
          </a:p>
          <a:p>
            <a:pPr>
              <a:buNone/>
            </a:pPr>
            <a:r>
              <a:rPr lang="en-US" sz="1900" dirty="0" smtClean="0">
                <a:hlinkClick r:id="rId4"/>
              </a:rPr>
              <a:t>http://www.microsoft.com/presspass/press/2008/oct08/10-06BI08PR.mspx</a:t>
            </a:r>
            <a:r>
              <a:rPr lang="en-US" sz="1900" dirty="0" smtClean="0"/>
              <a:t> </a:t>
            </a:r>
          </a:p>
          <a:p>
            <a:pPr marL="342900" lvl="1" indent="-342900">
              <a:buNone/>
            </a:pPr>
            <a:r>
              <a:rPr lang="en-US" sz="3200" b="1" dirty="0" smtClean="0"/>
              <a:t>Project “Madison” (</a:t>
            </a:r>
            <a:r>
              <a:rPr lang="en-US" sz="3200" b="1" dirty="0" err="1" smtClean="0"/>
              <a:t>DATAllegro</a:t>
            </a:r>
            <a:r>
              <a:rPr lang="en-US" sz="3200" b="1" dirty="0" smtClean="0"/>
              <a:t>)</a:t>
            </a:r>
            <a:endParaRPr lang="ru-RU" sz="3200" b="1" dirty="0" smtClean="0"/>
          </a:p>
          <a:p>
            <a:pPr marL="342900" lvl="1" indent="-342900">
              <a:buNone/>
            </a:pPr>
            <a:r>
              <a:rPr lang="en-US" sz="2200" dirty="0" smtClean="0">
                <a:hlinkClick r:id="rId5"/>
              </a:rPr>
              <a:t>http://www.microsoft.com/sqlserver/2008/en/us/madison.aspx</a:t>
            </a:r>
            <a:r>
              <a:rPr lang="ru-RU" sz="3200" b="1" dirty="0" smtClean="0"/>
              <a:t> </a:t>
            </a:r>
            <a:endParaRPr lang="en-US" sz="3200" b="1" dirty="0" smtClean="0"/>
          </a:p>
          <a:p>
            <a:pPr>
              <a:buNone/>
            </a:pPr>
            <a:endParaRPr lang="ru-RU" dirty="0"/>
          </a:p>
        </p:txBody>
      </p:sp>
      <p:sp>
        <p:nvSpPr>
          <p:cNvPr id="4" name="TextBox 3"/>
          <p:cNvSpPr txBox="1"/>
          <p:nvPr/>
        </p:nvSpPr>
        <p:spPr>
          <a:xfrm>
            <a:off x="571472" y="6215082"/>
            <a:ext cx="8072494" cy="523220"/>
          </a:xfrm>
          <a:prstGeom prst="rect">
            <a:avLst/>
          </a:prstGeom>
          <a:noFill/>
        </p:spPr>
        <p:txBody>
          <a:bodyPr wrap="square" rtlCol="0">
            <a:spAutoFit/>
          </a:bodyPr>
          <a:lstStyle/>
          <a:p>
            <a:pPr algn="ctr"/>
            <a:r>
              <a:rPr lang="en-US" sz="2800" dirty="0" smtClean="0">
                <a:hlinkClick r:id="rId6"/>
              </a:rPr>
              <a:t>http://sqlclub.ru/forum/viewtopic.php?f=36&amp;t=1379</a:t>
            </a:r>
            <a:r>
              <a:rPr lang="ru-RU" sz="2800" dirty="0" smtClean="0"/>
              <a:t> </a:t>
            </a:r>
            <a:endParaRPr lang="ru-RU" sz="2800" dirty="0"/>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TXSS_ISORIGINAL" val="18477"/>
  <p:tag name="PTXSS_ORIGID" val="18440"/>
</p:tagLst>
</file>

<file path=ppt/tags/tag10.xml><?xml version="1.0" encoding="utf-8"?>
<p:tagLst xmlns:a="http://schemas.openxmlformats.org/drawingml/2006/main" xmlns:r="http://schemas.openxmlformats.org/officeDocument/2006/relationships" xmlns:p="http://schemas.openxmlformats.org/presentationml/2006/main">
  <p:tag name="PTXSS_ISORIGINAL" val="18480"/>
  <p:tag name="PTXSS_ORIGID" val="18452"/>
</p:tagLst>
</file>

<file path=ppt/tags/tag11.xml><?xml version="1.0" encoding="utf-8"?>
<p:tagLst xmlns:a="http://schemas.openxmlformats.org/drawingml/2006/main" xmlns:r="http://schemas.openxmlformats.org/officeDocument/2006/relationships" xmlns:p="http://schemas.openxmlformats.org/presentationml/2006/main">
  <p:tag name="PTXSS_ISORIGINAL" val="18478"/>
  <p:tag name="PTXSS_ORIGID" val="18453"/>
</p:tagLst>
</file>

<file path=ppt/tags/tag2.xml><?xml version="1.0" encoding="utf-8"?>
<p:tagLst xmlns:a="http://schemas.openxmlformats.org/drawingml/2006/main" xmlns:r="http://schemas.openxmlformats.org/officeDocument/2006/relationships" xmlns:p="http://schemas.openxmlformats.org/presentationml/2006/main">
  <p:tag name="PTXSS_ISORIGINAL" val="18482"/>
  <p:tag name="PTXSS_ORIGID" val="18441"/>
</p:tagLst>
</file>

<file path=ppt/tags/tag3.xml><?xml version="1.0" encoding="utf-8"?>
<p:tagLst xmlns:a="http://schemas.openxmlformats.org/drawingml/2006/main" xmlns:r="http://schemas.openxmlformats.org/officeDocument/2006/relationships" xmlns:p="http://schemas.openxmlformats.org/presentationml/2006/main">
  <p:tag name="PTXSS_ISORIGINAL" val="18483"/>
  <p:tag name="PTXSS_ORIGID" val="18442"/>
</p:tagLst>
</file>

<file path=ppt/tags/tag4.xml><?xml version="1.0" encoding="utf-8"?>
<p:tagLst xmlns:a="http://schemas.openxmlformats.org/drawingml/2006/main" xmlns:r="http://schemas.openxmlformats.org/officeDocument/2006/relationships" xmlns:p="http://schemas.openxmlformats.org/presentationml/2006/main">
  <p:tag name="PTXSS_ISORIGINAL" val="18484"/>
  <p:tag name="PTXSS_ORIGID" val="18443"/>
</p:tagLst>
</file>

<file path=ppt/tags/tag5.xml><?xml version="1.0" encoding="utf-8"?>
<p:tagLst xmlns:a="http://schemas.openxmlformats.org/drawingml/2006/main" xmlns:r="http://schemas.openxmlformats.org/officeDocument/2006/relationships" xmlns:p="http://schemas.openxmlformats.org/presentationml/2006/main">
  <p:tag name="PTXSS_ISORIGINAL" val="18485"/>
  <p:tag name="PTXSS_ORIGID" val="18446"/>
</p:tagLst>
</file>

<file path=ppt/tags/tag6.xml><?xml version="1.0" encoding="utf-8"?>
<p:tagLst xmlns:a="http://schemas.openxmlformats.org/drawingml/2006/main" xmlns:r="http://schemas.openxmlformats.org/officeDocument/2006/relationships" xmlns:p="http://schemas.openxmlformats.org/presentationml/2006/main">
  <p:tag name="PTXSS_ISORIGINAL" val="18487"/>
  <p:tag name="PTXSS_ORIGID" val="18447"/>
</p:tagLst>
</file>

<file path=ppt/tags/tag7.xml><?xml version="1.0" encoding="utf-8"?>
<p:tagLst xmlns:a="http://schemas.openxmlformats.org/drawingml/2006/main" xmlns:r="http://schemas.openxmlformats.org/officeDocument/2006/relationships" xmlns:p="http://schemas.openxmlformats.org/presentationml/2006/main">
  <p:tag name="PTXSS_ISORIGINAL" val="18481"/>
  <p:tag name="PTXSS_ORIGID" val="18448"/>
</p:tagLst>
</file>

<file path=ppt/tags/tag8.xml><?xml version="1.0" encoding="utf-8"?>
<p:tagLst xmlns:a="http://schemas.openxmlformats.org/drawingml/2006/main" xmlns:r="http://schemas.openxmlformats.org/officeDocument/2006/relationships" xmlns:p="http://schemas.openxmlformats.org/presentationml/2006/main">
  <p:tag name="PTXSS_ISORIGINAL" val="18479"/>
  <p:tag name="PTXSS_ORIGID" val="18449"/>
</p:tagLst>
</file>

<file path=ppt/tags/tag9.xml><?xml version="1.0" encoding="utf-8"?>
<p:tagLst xmlns:a="http://schemas.openxmlformats.org/drawingml/2006/main" xmlns:r="http://schemas.openxmlformats.org/officeDocument/2006/relationships" xmlns:p="http://schemas.openxmlformats.org/presentationml/2006/main">
  <p:tag name="PTXSS_ISORIGINAL" val="18486"/>
  <p:tag name="PTXSS_ORIGID" val="18450"/>
</p:tagLst>
</file>

<file path=ppt/theme/theme1.xml><?xml version="1.0" encoding="utf-8"?>
<a:theme xmlns:a="http://schemas.openxmlformats.org/drawingml/2006/main" name="Platforma2009 Slides Template (Office 2007)">
  <a:themeElements>
    <a:clrScheme name="Platforma 2009">
      <a:dk1>
        <a:srgbClr val="93CDDD"/>
      </a:dk1>
      <a:lt1>
        <a:sysClr val="window" lastClr="FFFFFF"/>
      </a:lt1>
      <a:dk2>
        <a:srgbClr val="FFFFFF"/>
      </a:dk2>
      <a:lt2>
        <a:srgbClr val="FFFFFF"/>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Platroma 2009">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Platforma2009 Slides Template (Office 2007)</Template>
  <TotalTime>857</TotalTime>
  <Words>735</Words>
  <Application>Microsoft Office PowerPoint</Application>
  <PresentationFormat>Экран (4:3)</PresentationFormat>
  <Paragraphs>139</Paragraphs>
  <Slides>7</Slides>
  <Notes>2</Notes>
  <HiddenSlides>0</HiddenSlides>
  <MMClips>0</MMClips>
  <ScaleCrop>false</ScaleCrop>
  <HeadingPairs>
    <vt:vector size="4" baseType="variant">
      <vt:variant>
        <vt:lpstr>Тема</vt:lpstr>
      </vt:variant>
      <vt:variant>
        <vt:i4>2</vt:i4>
      </vt:variant>
      <vt:variant>
        <vt:lpstr>Заголовки слайдов</vt:lpstr>
      </vt:variant>
      <vt:variant>
        <vt:i4>7</vt:i4>
      </vt:variant>
    </vt:vector>
  </HeadingPairs>
  <TitlesOfParts>
    <vt:vector size="9" baseType="lpstr">
      <vt:lpstr>Platforma2009 Slides Template (Office 2007)</vt:lpstr>
      <vt:lpstr>White with Courier font for code slides</vt:lpstr>
      <vt:lpstr>Microsoft BI. Что дальше?</vt:lpstr>
      <vt:lpstr>Платформа Microsoft BI</vt:lpstr>
      <vt:lpstr>Управление эффективностью бизнеса Лучшее выполнение стратегии</vt:lpstr>
      <vt:lpstr>PerformancePoint Server Roadmap </vt:lpstr>
      <vt:lpstr>Изменения в лицензировании</vt:lpstr>
      <vt:lpstr>Последние новости </vt:lpstr>
      <vt:lpstr>Что еще?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maximvo</dc:creator>
  <cp:lastModifiedBy>maximvo</cp:lastModifiedBy>
  <cp:revision>33</cp:revision>
  <dcterms:created xsi:type="dcterms:W3CDTF">2008-12-02T09:56:45Z</dcterms:created>
  <dcterms:modified xsi:type="dcterms:W3CDTF">2009-04-02T17:08:39Z</dcterms:modified>
</cp:coreProperties>
</file>