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handoutMasterIdLst>
    <p:handoutMasterId r:id="rId32"/>
  </p:handoutMasterIdLst>
  <p:sldIdLst>
    <p:sldId id="273" r:id="rId2"/>
    <p:sldId id="257"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10" r:id="rId30"/>
  </p:sldIdLst>
  <p:sldSz cx="9144000" cy="6858000" type="screen4x3"/>
  <p:notesSz cx="6858000" cy="9144000"/>
  <p:defaultTextStyle>
    <a:defPPr>
      <a:defRPr lang="en-US"/>
    </a:defPPr>
    <a:lvl1pPr algn="ctr" rtl="0" eaLnBrk="0" fontAlgn="base" hangingPunct="0">
      <a:lnSpc>
        <a:spcPct val="85000"/>
      </a:lnSpc>
      <a:spcBef>
        <a:spcPct val="20000"/>
      </a:spcBef>
      <a:spcAft>
        <a:spcPct val="0"/>
      </a:spcAft>
      <a:defRPr kern="1200">
        <a:solidFill>
          <a:schemeClr val="tx1"/>
        </a:solidFill>
        <a:latin typeface="Segoe" pitchFamily="34" charset="0"/>
        <a:ea typeface="+mn-ea"/>
        <a:cs typeface="+mn-cs"/>
      </a:defRPr>
    </a:lvl1pPr>
    <a:lvl2pPr marL="457200" algn="ctr" rtl="0" eaLnBrk="0" fontAlgn="base" hangingPunct="0">
      <a:lnSpc>
        <a:spcPct val="85000"/>
      </a:lnSpc>
      <a:spcBef>
        <a:spcPct val="20000"/>
      </a:spcBef>
      <a:spcAft>
        <a:spcPct val="0"/>
      </a:spcAft>
      <a:defRPr kern="1200">
        <a:solidFill>
          <a:schemeClr val="tx1"/>
        </a:solidFill>
        <a:latin typeface="Segoe" pitchFamily="34" charset="0"/>
        <a:ea typeface="+mn-ea"/>
        <a:cs typeface="+mn-cs"/>
      </a:defRPr>
    </a:lvl2pPr>
    <a:lvl3pPr marL="914400" algn="ctr" rtl="0" eaLnBrk="0" fontAlgn="base" hangingPunct="0">
      <a:lnSpc>
        <a:spcPct val="85000"/>
      </a:lnSpc>
      <a:spcBef>
        <a:spcPct val="20000"/>
      </a:spcBef>
      <a:spcAft>
        <a:spcPct val="0"/>
      </a:spcAft>
      <a:defRPr kern="1200">
        <a:solidFill>
          <a:schemeClr val="tx1"/>
        </a:solidFill>
        <a:latin typeface="Segoe" pitchFamily="34" charset="0"/>
        <a:ea typeface="+mn-ea"/>
        <a:cs typeface="+mn-cs"/>
      </a:defRPr>
    </a:lvl3pPr>
    <a:lvl4pPr marL="1371600" algn="ctr" rtl="0" eaLnBrk="0" fontAlgn="base" hangingPunct="0">
      <a:lnSpc>
        <a:spcPct val="85000"/>
      </a:lnSpc>
      <a:spcBef>
        <a:spcPct val="20000"/>
      </a:spcBef>
      <a:spcAft>
        <a:spcPct val="0"/>
      </a:spcAft>
      <a:defRPr kern="1200">
        <a:solidFill>
          <a:schemeClr val="tx1"/>
        </a:solidFill>
        <a:latin typeface="Segoe" pitchFamily="34" charset="0"/>
        <a:ea typeface="+mn-ea"/>
        <a:cs typeface="+mn-cs"/>
      </a:defRPr>
    </a:lvl4pPr>
    <a:lvl5pPr marL="1828800" algn="ctr" rtl="0" eaLnBrk="0" fontAlgn="base" hangingPunct="0">
      <a:lnSpc>
        <a:spcPct val="85000"/>
      </a:lnSpc>
      <a:spcBef>
        <a:spcPct val="20000"/>
      </a:spcBef>
      <a:spcAft>
        <a:spcPct val="0"/>
      </a:spcAft>
      <a:defRPr kern="1200">
        <a:solidFill>
          <a:schemeClr val="tx1"/>
        </a:solidFill>
        <a:latin typeface="Segoe" pitchFamily="34" charset="0"/>
        <a:ea typeface="+mn-ea"/>
        <a:cs typeface="+mn-cs"/>
      </a:defRPr>
    </a:lvl5pPr>
    <a:lvl6pPr marL="2286000" algn="l" defTabSz="914400" rtl="0" eaLnBrk="1" latinLnBrk="0" hangingPunct="1">
      <a:defRPr kern="1200">
        <a:solidFill>
          <a:schemeClr val="tx1"/>
        </a:solidFill>
        <a:latin typeface="Segoe" pitchFamily="34" charset="0"/>
        <a:ea typeface="+mn-ea"/>
        <a:cs typeface="+mn-cs"/>
      </a:defRPr>
    </a:lvl6pPr>
    <a:lvl7pPr marL="2743200" algn="l" defTabSz="914400" rtl="0" eaLnBrk="1" latinLnBrk="0" hangingPunct="1">
      <a:defRPr kern="1200">
        <a:solidFill>
          <a:schemeClr val="tx1"/>
        </a:solidFill>
        <a:latin typeface="Segoe" pitchFamily="34" charset="0"/>
        <a:ea typeface="+mn-ea"/>
        <a:cs typeface="+mn-cs"/>
      </a:defRPr>
    </a:lvl7pPr>
    <a:lvl8pPr marL="3200400" algn="l" defTabSz="914400" rtl="0" eaLnBrk="1" latinLnBrk="0" hangingPunct="1">
      <a:defRPr kern="1200">
        <a:solidFill>
          <a:schemeClr val="tx1"/>
        </a:solidFill>
        <a:latin typeface="Segoe" pitchFamily="34" charset="0"/>
        <a:ea typeface="+mn-ea"/>
        <a:cs typeface="+mn-cs"/>
      </a:defRPr>
    </a:lvl8pPr>
    <a:lvl9pPr marL="3657600" algn="l" defTabSz="914400" rtl="0" eaLnBrk="1" latinLnBrk="0" hangingPunct="1">
      <a:defRPr kern="1200">
        <a:solidFill>
          <a:schemeClr val="tx1"/>
        </a:solidFill>
        <a:latin typeface="Segoe"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 id="1" name="Paula White" initials="" lastIdx="7" clrIdx="1"/>
  <p:cmAuthor id="2" name="dare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F66AD"/>
    <a:srgbClr val="777777"/>
    <a:srgbClr val="DDDDDD"/>
    <a:srgbClr val="FFFFFF"/>
    <a:srgbClr val="D06800"/>
    <a:srgbClr val="BC5E00"/>
    <a:srgbClr val="0D5795"/>
    <a:srgbClr val="0D5997"/>
  </p:clrMru>
</p:presentationPr>
</file>

<file path=ppt/tableStyles.xml><?xml version="1.0" encoding="utf-8"?>
<a:tblStyleLst xmlns:a="http://schemas.openxmlformats.org/drawingml/2006/main" def="{5C22544A-7EE6-4342-B048-85BDC9FD1C3A}">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52" autoAdjust="0"/>
    <p:restoredTop sz="94627" autoAdjust="0"/>
  </p:normalViewPr>
  <p:slideViewPr>
    <p:cSldViewPr snapToGrid="0">
      <p:cViewPr varScale="1">
        <p:scale>
          <a:sx n="102" d="100"/>
          <a:sy n="102" d="100"/>
        </p:scale>
        <p:origin x="-8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hes\Desktop\Docs\&#1048;&#1085;&#1092;&#1086;&#1088;&#1084;&#1072;&#1094;&#1080;&#1086;&#1085;&#1085;&#1099;&#1077;%20&#1084;&#1072;&#1090;&#1077;&#1088;&#1080;&#1072;&#1083;&#1099;\&#1052;&#1086;&#1080;%20&#1087;&#1088;&#1077;&#1079;&#1099;\&#1041;&#1080;&#1079;&#1085;&#1077;&#1089;-&#1087;&#1088;&#1077;&#1079;&#1077;&#1085;&#1090;&#1072;&#1094;&#1080;&#1080;\&#1054;&#1085;&#1083;&#1072;&#1081;&#1085;%20&#1087;&#1072;&#1088;&#1090;&#1085;&#1077;&#1088;&#1089;&#1082;&#1080;&#1081;%20&#1092;&#1086;&#1088;&#1091;&#1084;\&#1040;&#1085;&#1072;&#1083;&#1080;&#1090;&#1080;&#1082;&#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bar"/>
        <c:grouping val="clustered"/>
        <c:ser>
          <c:idx val="0"/>
          <c:order val="0"/>
          <c:tx>
            <c:strRef>
              <c:f>Sheet1!$C$3</c:f>
              <c:strCache>
                <c:ptCount val="1"/>
                <c:pt idx="0">
                  <c:v>2009</c:v>
                </c:pt>
              </c:strCache>
            </c:strRef>
          </c:tx>
          <c:cat>
            <c:strRef>
              <c:f>Sheet1!$B$4:$B$11</c:f>
              <c:strCache>
                <c:ptCount val="8"/>
                <c:pt idx="0">
                  <c:v>Создание полной и адекватной картины функционирования предприятия</c:v>
                </c:pt>
                <c:pt idx="1">
                  <c:v>Снижение издержек, как управленческих, так и производственных</c:v>
                </c:pt>
                <c:pt idx="2">
                  <c:v>Улучшение работы с клиентами</c:v>
                </c:pt>
                <c:pt idx="3">
                  <c:v>Эффективное сотрудничество с поставщиками/партнерами</c:v>
                </c:pt>
                <c:pt idx="4">
                  <c:v>Увеличение гибкости и адаптивности компании к требованиям рынка</c:v>
                </c:pt>
                <c:pt idx="5">
                  <c:v>Создание новых продуктов и услуг, увеличение скорости выхода новых разработок</c:v>
                </c:pt>
                <c:pt idx="6">
                  <c:v>Снижение зависимости от квалификации персонала</c:v>
                </c:pt>
                <c:pt idx="7">
                  <c:v>Повышение капитализации компании</c:v>
                </c:pt>
              </c:strCache>
            </c:strRef>
          </c:cat>
          <c:val>
            <c:numRef>
              <c:f>Sheet1!$C$4:$C$11</c:f>
              <c:numCache>
                <c:formatCode>0%</c:formatCode>
                <c:ptCount val="8"/>
                <c:pt idx="0">
                  <c:v>0.630000000000001</c:v>
                </c:pt>
                <c:pt idx="1">
                  <c:v>0.77000000000000091</c:v>
                </c:pt>
                <c:pt idx="2">
                  <c:v>0.29000000000000031</c:v>
                </c:pt>
                <c:pt idx="3">
                  <c:v>0.16000000000000003</c:v>
                </c:pt>
                <c:pt idx="4">
                  <c:v>0.41000000000000031</c:v>
                </c:pt>
                <c:pt idx="5">
                  <c:v>8.0000000000000057E-2</c:v>
                </c:pt>
                <c:pt idx="6">
                  <c:v>0.2</c:v>
                </c:pt>
                <c:pt idx="7">
                  <c:v>3.0000000000000006E-2</c:v>
                </c:pt>
              </c:numCache>
            </c:numRef>
          </c:val>
        </c:ser>
        <c:ser>
          <c:idx val="1"/>
          <c:order val="1"/>
          <c:tx>
            <c:strRef>
              <c:f>Sheet1!$D$3</c:f>
              <c:strCache>
                <c:ptCount val="1"/>
                <c:pt idx="0">
                  <c:v>2008</c:v>
                </c:pt>
              </c:strCache>
            </c:strRef>
          </c:tx>
          <c:cat>
            <c:strRef>
              <c:f>Sheet1!$B$4:$B$11</c:f>
              <c:strCache>
                <c:ptCount val="8"/>
                <c:pt idx="0">
                  <c:v>Создание полной и адекватной картины функционирования предприятия</c:v>
                </c:pt>
                <c:pt idx="1">
                  <c:v>Снижение издержек, как управленческих, так и производственных</c:v>
                </c:pt>
                <c:pt idx="2">
                  <c:v>Улучшение работы с клиентами</c:v>
                </c:pt>
                <c:pt idx="3">
                  <c:v>Эффективное сотрудничество с поставщиками/партнерами</c:v>
                </c:pt>
                <c:pt idx="4">
                  <c:v>Увеличение гибкости и адаптивности компании к требованиям рынка</c:v>
                </c:pt>
                <c:pt idx="5">
                  <c:v>Создание новых продуктов и услуг, увеличение скорости выхода новых разработок</c:v>
                </c:pt>
                <c:pt idx="6">
                  <c:v>Снижение зависимости от квалификации персонала</c:v>
                </c:pt>
                <c:pt idx="7">
                  <c:v>Повышение капитализации компании</c:v>
                </c:pt>
              </c:strCache>
            </c:strRef>
          </c:cat>
          <c:val>
            <c:numRef>
              <c:f>Sheet1!$D$4:$D$11</c:f>
              <c:numCache>
                <c:formatCode>0%</c:formatCode>
                <c:ptCount val="8"/>
                <c:pt idx="0">
                  <c:v>0.82000000000000062</c:v>
                </c:pt>
                <c:pt idx="1">
                  <c:v>0.55000000000000004</c:v>
                </c:pt>
                <c:pt idx="2">
                  <c:v>0.27</c:v>
                </c:pt>
                <c:pt idx="3">
                  <c:v>0.13</c:v>
                </c:pt>
                <c:pt idx="4">
                  <c:v>0.31000000000000044</c:v>
                </c:pt>
                <c:pt idx="5">
                  <c:v>0.23</c:v>
                </c:pt>
                <c:pt idx="6">
                  <c:v>0.21000000000000021</c:v>
                </c:pt>
                <c:pt idx="7">
                  <c:v>0.17</c:v>
                </c:pt>
              </c:numCache>
            </c:numRef>
          </c:val>
        </c:ser>
        <c:shape val="box"/>
        <c:axId val="116640000"/>
        <c:axId val="116682752"/>
        <c:axId val="0"/>
      </c:bar3DChart>
      <c:catAx>
        <c:axId val="116640000"/>
        <c:scaling>
          <c:orientation val="minMax"/>
        </c:scaling>
        <c:axPos val="l"/>
        <c:tickLblPos val="nextTo"/>
        <c:txPr>
          <a:bodyPr/>
          <a:lstStyle/>
          <a:p>
            <a:pPr>
              <a:defRPr sz="1200">
                <a:solidFill>
                  <a:schemeClr val="bg2"/>
                </a:solidFill>
              </a:defRPr>
            </a:pPr>
            <a:endParaRPr lang="ru-RU"/>
          </a:p>
        </c:txPr>
        <c:crossAx val="116682752"/>
        <c:crosses val="autoZero"/>
        <c:auto val="1"/>
        <c:lblAlgn val="l"/>
        <c:lblOffset val="100"/>
      </c:catAx>
      <c:valAx>
        <c:axId val="116682752"/>
        <c:scaling>
          <c:orientation val="minMax"/>
        </c:scaling>
        <c:axPos val="b"/>
        <c:majorGridlines/>
        <c:numFmt formatCode="0%" sourceLinked="1"/>
        <c:tickLblPos val="nextTo"/>
        <c:txPr>
          <a:bodyPr/>
          <a:lstStyle/>
          <a:p>
            <a:pPr>
              <a:defRPr>
                <a:solidFill>
                  <a:schemeClr val="bg2"/>
                </a:solidFill>
              </a:defRPr>
            </a:pPr>
            <a:endParaRPr lang="ru-RU"/>
          </a:p>
        </c:txPr>
        <c:crossAx val="116640000"/>
        <c:crosses val="autoZero"/>
        <c:crossBetween val="between"/>
      </c:valAx>
    </c:plotArea>
    <c:legend>
      <c:legendPos val="t"/>
      <c:layout/>
      <c:txPr>
        <a:bodyPr/>
        <a:lstStyle/>
        <a:p>
          <a:pPr>
            <a:defRPr>
              <a:solidFill>
                <a:schemeClr val="bg2"/>
              </a:solidFill>
            </a:defRPr>
          </a:pPr>
          <a:endParaRPr lang="ru-RU"/>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682AD-19E8-4B1F-8BD2-9D40D1035F9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B002F01D-8A46-4A6D-970A-FF13F339ACCF}">
      <dgm:prSet phldrT="[Text]"/>
      <dgm:spPr/>
      <dgm:t>
        <a:bodyPr/>
        <a:lstStyle/>
        <a:p>
          <a:r>
            <a:rPr lang="ru-RU" dirty="0" smtClean="0">
              <a:solidFill>
                <a:schemeClr val="bg2"/>
              </a:solidFill>
            </a:rPr>
            <a:t>Востребованность скорее услуг, чем товара</a:t>
          </a:r>
          <a:endParaRPr lang="ru-RU" dirty="0">
            <a:solidFill>
              <a:schemeClr val="bg2"/>
            </a:solidFill>
          </a:endParaRPr>
        </a:p>
      </dgm:t>
    </dgm:pt>
    <dgm:pt modelId="{AEAC97AA-3CE1-469C-8182-571A4002E245}" type="parTrans" cxnId="{21CA48AB-F880-4453-A19F-50BDA5259CF3}">
      <dgm:prSet/>
      <dgm:spPr/>
      <dgm:t>
        <a:bodyPr/>
        <a:lstStyle/>
        <a:p>
          <a:endParaRPr lang="ru-RU">
            <a:solidFill>
              <a:schemeClr val="bg2"/>
            </a:solidFill>
          </a:endParaRPr>
        </a:p>
      </dgm:t>
    </dgm:pt>
    <dgm:pt modelId="{C99F2120-AA43-44E6-AF4A-A8796C75C473}" type="sibTrans" cxnId="{21CA48AB-F880-4453-A19F-50BDA5259CF3}">
      <dgm:prSet/>
      <dgm:spPr/>
      <dgm:t>
        <a:bodyPr/>
        <a:lstStyle/>
        <a:p>
          <a:endParaRPr lang="ru-RU">
            <a:solidFill>
              <a:schemeClr val="bg2"/>
            </a:solidFill>
          </a:endParaRPr>
        </a:p>
      </dgm:t>
    </dgm:pt>
    <dgm:pt modelId="{A1856A55-B091-42B7-BFA5-48408E009019}">
      <dgm:prSet/>
      <dgm:spPr/>
      <dgm:t>
        <a:bodyPr/>
        <a:lstStyle/>
        <a:p>
          <a:r>
            <a:rPr lang="ru-RU" dirty="0" smtClean="0">
              <a:solidFill>
                <a:schemeClr val="bg2"/>
              </a:solidFill>
            </a:rPr>
            <a:t>Сервисный бизнес (продажа решений, поддержка, </a:t>
          </a:r>
          <a:r>
            <a:rPr lang="ru-RU" dirty="0" err="1" smtClean="0">
              <a:solidFill>
                <a:schemeClr val="bg2"/>
              </a:solidFill>
            </a:rPr>
            <a:t>аутсорсинг</a:t>
          </a:r>
          <a:r>
            <a:rPr lang="ru-RU" dirty="0" smtClean="0">
              <a:solidFill>
                <a:schemeClr val="bg2"/>
              </a:solidFill>
            </a:rPr>
            <a:t>, </a:t>
          </a:r>
          <a:r>
            <a:rPr lang="ru-RU" dirty="0" err="1" smtClean="0">
              <a:solidFill>
                <a:schemeClr val="bg2"/>
              </a:solidFill>
            </a:rPr>
            <a:t>аустаффинг</a:t>
          </a:r>
          <a:r>
            <a:rPr lang="en-US" dirty="0" smtClean="0">
              <a:solidFill>
                <a:schemeClr val="bg2"/>
              </a:solidFill>
            </a:rPr>
            <a:t>, </a:t>
          </a:r>
          <a:r>
            <a:rPr lang="ru-RU" dirty="0" smtClean="0">
              <a:solidFill>
                <a:schemeClr val="bg2"/>
              </a:solidFill>
            </a:rPr>
            <a:t>обучение и т.п.)</a:t>
          </a:r>
        </a:p>
      </dgm:t>
    </dgm:pt>
    <dgm:pt modelId="{0227F06D-1968-42D6-A1C9-AB85AAA28E37}" type="parTrans" cxnId="{926B4FEF-FC26-465D-B997-17D97814E064}">
      <dgm:prSet/>
      <dgm:spPr/>
      <dgm:t>
        <a:bodyPr/>
        <a:lstStyle/>
        <a:p>
          <a:endParaRPr lang="ru-RU">
            <a:solidFill>
              <a:schemeClr val="bg2"/>
            </a:solidFill>
          </a:endParaRPr>
        </a:p>
      </dgm:t>
    </dgm:pt>
    <dgm:pt modelId="{018AD648-D317-4BD7-AD08-1BFA9A7EF93A}" type="sibTrans" cxnId="{926B4FEF-FC26-465D-B997-17D97814E064}">
      <dgm:prSet/>
      <dgm:spPr/>
      <dgm:t>
        <a:bodyPr/>
        <a:lstStyle/>
        <a:p>
          <a:endParaRPr lang="ru-RU">
            <a:solidFill>
              <a:schemeClr val="bg2"/>
            </a:solidFill>
          </a:endParaRPr>
        </a:p>
      </dgm:t>
    </dgm:pt>
    <dgm:pt modelId="{3A403D45-998F-45FD-BC08-17765E3395F2}">
      <dgm:prSet/>
      <dgm:spPr/>
      <dgm:t>
        <a:bodyPr/>
        <a:lstStyle/>
        <a:p>
          <a:r>
            <a:rPr lang="ru-RU" dirty="0" smtClean="0">
              <a:solidFill>
                <a:schemeClr val="bg2"/>
              </a:solidFill>
            </a:rPr>
            <a:t>Практичные, измеряемые результаты инвестиций</a:t>
          </a:r>
        </a:p>
      </dgm:t>
    </dgm:pt>
    <dgm:pt modelId="{41F01C22-CA59-472C-B39C-8F3F7173A083}" type="parTrans" cxnId="{8AFA2407-378D-4CCA-8D5A-EB28B531D39F}">
      <dgm:prSet/>
      <dgm:spPr/>
      <dgm:t>
        <a:bodyPr/>
        <a:lstStyle/>
        <a:p>
          <a:endParaRPr lang="ru-RU">
            <a:solidFill>
              <a:schemeClr val="bg2"/>
            </a:solidFill>
          </a:endParaRPr>
        </a:p>
      </dgm:t>
    </dgm:pt>
    <dgm:pt modelId="{C0AA7D92-3759-4483-B7C2-2A879C0A97F9}" type="sibTrans" cxnId="{8AFA2407-378D-4CCA-8D5A-EB28B531D39F}">
      <dgm:prSet/>
      <dgm:spPr/>
      <dgm:t>
        <a:bodyPr/>
        <a:lstStyle/>
        <a:p>
          <a:endParaRPr lang="ru-RU">
            <a:solidFill>
              <a:schemeClr val="bg2"/>
            </a:solidFill>
          </a:endParaRPr>
        </a:p>
      </dgm:t>
    </dgm:pt>
    <dgm:pt modelId="{FBD3F34D-39DC-43C0-9275-5391A7A28D1E}">
      <dgm:prSet/>
      <dgm:spPr/>
      <dgm:t>
        <a:bodyPr/>
        <a:lstStyle/>
        <a:p>
          <a:r>
            <a:rPr lang="ru-RU" dirty="0" smtClean="0">
              <a:solidFill>
                <a:schemeClr val="bg2"/>
              </a:solidFill>
            </a:rPr>
            <a:t>Анализ эффективности инвестиций в развитие бизнеса самим партнером</a:t>
          </a:r>
        </a:p>
      </dgm:t>
    </dgm:pt>
    <dgm:pt modelId="{B77400FA-0531-4EC8-B8B7-500EE4FB6926}" type="parTrans" cxnId="{C1BE197F-16FE-488B-959E-72C59A5D424B}">
      <dgm:prSet/>
      <dgm:spPr/>
      <dgm:t>
        <a:bodyPr/>
        <a:lstStyle/>
        <a:p>
          <a:endParaRPr lang="ru-RU">
            <a:solidFill>
              <a:schemeClr val="bg2"/>
            </a:solidFill>
          </a:endParaRPr>
        </a:p>
      </dgm:t>
    </dgm:pt>
    <dgm:pt modelId="{C62AADE5-57F3-45DC-8892-CD128733CA68}" type="sibTrans" cxnId="{C1BE197F-16FE-488B-959E-72C59A5D424B}">
      <dgm:prSet/>
      <dgm:spPr/>
      <dgm:t>
        <a:bodyPr/>
        <a:lstStyle/>
        <a:p>
          <a:endParaRPr lang="ru-RU">
            <a:solidFill>
              <a:schemeClr val="bg2"/>
            </a:solidFill>
          </a:endParaRPr>
        </a:p>
      </dgm:t>
    </dgm:pt>
    <dgm:pt modelId="{D2ED98DD-AEF4-4EC5-A063-703EAA603054}">
      <dgm:prSet/>
      <dgm:spPr/>
      <dgm:t>
        <a:bodyPr/>
        <a:lstStyle/>
        <a:p>
          <a:r>
            <a:rPr lang="ru-RU" dirty="0" smtClean="0">
              <a:solidFill>
                <a:schemeClr val="bg2"/>
              </a:solidFill>
            </a:rPr>
            <a:t>Анализ </a:t>
          </a:r>
          <a:r>
            <a:rPr lang="en-US" dirty="0" smtClean="0">
              <a:solidFill>
                <a:schemeClr val="bg2"/>
              </a:solidFill>
            </a:rPr>
            <a:t>ROI</a:t>
          </a:r>
          <a:r>
            <a:rPr lang="ru-RU" dirty="0" smtClean="0">
              <a:solidFill>
                <a:schemeClr val="bg2"/>
              </a:solidFill>
            </a:rPr>
            <a:t> (или других метрик эффективности) при внедрении решения клиенту</a:t>
          </a:r>
        </a:p>
      </dgm:t>
    </dgm:pt>
    <dgm:pt modelId="{FC6FEB5A-C225-4483-900A-A22DB18DEE33}" type="parTrans" cxnId="{04CDC7E3-2B5B-49EA-8497-828D99256810}">
      <dgm:prSet/>
      <dgm:spPr/>
      <dgm:t>
        <a:bodyPr/>
        <a:lstStyle/>
        <a:p>
          <a:endParaRPr lang="ru-RU">
            <a:solidFill>
              <a:schemeClr val="bg2"/>
            </a:solidFill>
          </a:endParaRPr>
        </a:p>
      </dgm:t>
    </dgm:pt>
    <dgm:pt modelId="{A6D4B91A-DE95-4187-9655-E523189B31F0}" type="sibTrans" cxnId="{04CDC7E3-2B5B-49EA-8497-828D99256810}">
      <dgm:prSet/>
      <dgm:spPr/>
      <dgm:t>
        <a:bodyPr/>
        <a:lstStyle/>
        <a:p>
          <a:endParaRPr lang="ru-RU">
            <a:solidFill>
              <a:schemeClr val="bg2"/>
            </a:solidFill>
          </a:endParaRPr>
        </a:p>
      </dgm:t>
    </dgm:pt>
    <dgm:pt modelId="{2FEEDCB4-563D-42D2-812C-3F0142878EA4}">
      <dgm:prSet/>
      <dgm:spPr/>
      <dgm:t>
        <a:bodyPr/>
        <a:lstStyle/>
        <a:p>
          <a:r>
            <a:rPr lang="ru-RU" dirty="0" smtClean="0">
              <a:solidFill>
                <a:schemeClr val="bg2"/>
              </a:solidFill>
            </a:rPr>
            <a:t>Правильное развитие бизнеса</a:t>
          </a:r>
        </a:p>
      </dgm:t>
    </dgm:pt>
    <dgm:pt modelId="{BBA9A517-0C4E-4857-A99C-2963404771D2}" type="parTrans" cxnId="{C46F46A4-E4C7-4AB6-9C9A-8076619EACC3}">
      <dgm:prSet/>
      <dgm:spPr/>
      <dgm:t>
        <a:bodyPr/>
        <a:lstStyle/>
        <a:p>
          <a:endParaRPr lang="ru-RU">
            <a:solidFill>
              <a:schemeClr val="bg2"/>
            </a:solidFill>
          </a:endParaRPr>
        </a:p>
      </dgm:t>
    </dgm:pt>
    <dgm:pt modelId="{C9CC0249-5B60-4DCC-86CF-135B6DC6F2D9}" type="sibTrans" cxnId="{C46F46A4-E4C7-4AB6-9C9A-8076619EACC3}">
      <dgm:prSet/>
      <dgm:spPr/>
      <dgm:t>
        <a:bodyPr/>
        <a:lstStyle/>
        <a:p>
          <a:endParaRPr lang="ru-RU">
            <a:solidFill>
              <a:schemeClr val="bg2"/>
            </a:solidFill>
          </a:endParaRPr>
        </a:p>
      </dgm:t>
    </dgm:pt>
    <dgm:pt modelId="{7380E1DD-851D-4CA1-9C5C-7520C2C72F22}">
      <dgm:prSet/>
      <dgm:spPr/>
      <dgm:t>
        <a:bodyPr/>
        <a:lstStyle/>
        <a:p>
          <a:r>
            <a:rPr lang="ru-RU" dirty="0" smtClean="0">
              <a:solidFill>
                <a:schemeClr val="bg2"/>
              </a:solidFill>
            </a:rPr>
            <a:t>Анализ емкости целевого рынка</a:t>
          </a:r>
        </a:p>
      </dgm:t>
    </dgm:pt>
    <dgm:pt modelId="{3592464B-A7EA-44DF-A2C8-068FC2C5684B}" type="parTrans" cxnId="{367C3769-AFF4-4E85-8CEE-F48686DDDC97}">
      <dgm:prSet/>
      <dgm:spPr/>
      <dgm:t>
        <a:bodyPr/>
        <a:lstStyle/>
        <a:p>
          <a:endParaRPr lang="ru-RU">
            <a:solidFill>
              <a:schemeClr val="bg2"/>
            </a:solidFill>
          </a:endParaRPr>
        </a:p>
      </dgm:t>
    </dgm:pt>
    <dgm:pt modelId="{04C6D400-05E5-46F4-B5EE-F4F7CF50B1B3}" type="sibTrans" cxnId="{367C3769-AFF4-4E85-8CEE-F48686DDDC97}">
      <dgm:prSet/>
      <dgm:spPr/>
      <dgm:t>
        <a:bodyPr/>
        <a:lstStyle/>
        <a:p>
          <a:endParaRPr lang="ru-RU">
            <a:solidFill>
              <a:schemeClr val="bg2"/>
            </a:solidFill>
          </a:endParaRPr>
        </a:p>
      </dgm:t>
    </dgm:pt>
    <dgm:pt modelId="{DFD3D9C1-9D77-4AA4-A1D2-92041B088F22}">
      <dgm:prSet/>
      <dgm:spPr/>
      <dgm:t>
        <a:bodyPr/>
        <a:lstStyle/>
        <a:p>
          <a:r>
            <a:rPr lang="ru-RU" dirty="0" smtClean="0">
              <a:solidFill>
                <a:schemeClr val="bg2"/>
              </a:solidFill>
            </a:rPr>
            <a:t>Выбор направления</a:t>
          </a:r>
        </a:p>
      </dgm:t>
    </dgm:pt>
    <dgm:pt modelId="{FF6CAC47-1A55-4190-B937-57A0BD5096B3}" type="parTrans" cxnId="{503F3356-05B9-484A-ADBF-58765B6096DD}">
      <dgm:prSet/>
      <dgm:spPr/>
      <dgm:t>
        <a:bodyPr/>
        <a:lstStyle/>
        <a:p>
          <a:endParaRPr lang="ru-RU">
            <a:solidFill>
              <a:schemeClr val="bg2"/>
            </a:solidFill>
          </a:endParaRPr>
        </a:p>
      </dgm:t>
    </dgm:pt>
    <dgm:pt modelId="{8497E281-57AC-4952-848C-3EA5C230A965}" type="sibTrans" cxnId="{503F3356-05B9-484A-ADBF-58765B6096DD}">
      <dgm:prSet/>
      <dgm:spPr/>
      <dgm:t>
        <a:bodyPr/>
        <a:lstStyle/>
        <a:p>
          <a:endParaRPr lang="ru-RU">
            <a:solidFill>
              <a:schemeClr val="bg2"/>
            </a:solidFill>
          </a:endParaRPr>
        </a:p>
      </dgm:t>
    </dgm:pt>
    <dgm:pt modelId="{D2F2CD0E-1C59-4CDF-9166-915EAB9452C8}">
      <dgm:prSet/>
      <dgm:spPr/>
      <dgm:t>
        <a:bodyPr/>
        <a:lstStyle/>
        <a:p>
          <a:r>
            <a:rPr lang="ru-RU" dirty="0" smtClean="0">
              <a:solidFill>
                <a:schemeClr val="bg2"/>
              </a:solidFill>
            </a:rPr>
            <a:t>Решение организационных задач</a:t>
          </a:r>
          <a:endParaRPr lang="ru-RU" dirty="0">
            <a:solidFill>
              <a:schemeClr val="bg2"/>
            </a:solidFill>
          </a:endParaRPr>
        </a:p>
      </dgm:t>
    </dgm:pt>
    <dgm:pt modelId="{81676EC0-F02E-4BD3-A7E4-E4F644EA4C28}" type="parTrans" cxnId="{511A8892-1B53-4BA9-BC67-84511153B8CA}">
      <dgm:prSet/>
      <dgm:spPr/>
      <dgm:t>
        <a:bodyPr/>
        <a:lstStyle/>
        <a:p>
          <a:endParaRPr lang="ru-RU">
            <a:solidFill>
              <a:schemeClr val="bg2"/>
            </a:solidFill>
          </a:endParaRPr>
        </a:p>
      </dgm:t>
    </dgm:pt>
    <dgm:pt modelId="{D8D3E8DC-F9B1-4F25-98D0-4A8214F9AED4}" type="sibTrans" cxnId="{511A8892-1B53-4BA9-BC67-84511153B8CA}">
      <dgm:prSet/>
      <dgm:spPr/>
      <dgm:t>
        <a:bodyPr/>
        <a:lstStyle/>
        <a:p>
          <a:endParaRPr lang="ru-RU">
            <a:solidFill>
              <a:schemeClr val="bg2"/>
            </a:solidFill>
          </a:endParaRPr>
        </a:p>
      </dgm:t>
    </dgm:pt>
    <dgm:pt modelId="{3B9FD448-73DE-45AA-B7E5-76020AF32AB8}" type="pres">
      <dgm:prSet presAssocID="{FD5682AD-19E8-4B1F-8BD2-9D40D1035F9B}" presName="linear" presStyleCnt="0">
        <dgm:presLayoutVars>
          <dgm:animLvl val="lvl"/>
          <dgm:resizeHandles val="exact"/>
        </dgm:presLayoutVars>
      </dgm:prSet>
      <dgm:spPr/>
      <dgm:t>
        <a:bodyPr/>
        <a:lstStyle/>
        <a:p>
          <a:endParaRPr lang="ru-RU"/>
        </a:p>
      </dgm:t>
    </dgm:pt>
    <dgm:pt modelId="{B1745792-5BDB-4B96-8424-EEBC479325F5}" type="pres">
      <dgm:prSet presAssocID="{B002F01D-8A46-4A6D-970A-FF13F339ACCF}" presName="parentText" presStyleLbl="node1" presStyleIdx="0" presStyleCnt="3">
        <dgm:presLayoutVars>
          <dgm:chMax val="0"/>
          <dgm:bulletEnabled val="1"/>
        </dgm:presLayoutVars>
      </dgm:prSet>
      <dgm:spPr/>
      <dgm:t>
        <a:bodyPr/>
        <a:lstStyle/>
        <a:p>
          <a:endParaRPr lang="ru-RU"/>
        </a:p>
      </dgm:t>
    </dgm:pt>
    <dgm:pt modelId="{CA98B051-C886-43C5-BE76-DCD7D407BB9C}" type="pres">
      <dgm:prSet presAssocID="{B002F01D-8A46-4A6D-970A-FF13F339ACCF}" presName="childText" presStyleLbl="revTx" presStyleIdx="0" presStyleCnt="3">
        <dgm:presLayoutVars>
          <dgm:bulletEnabled val="1"/>
        </dgm:presLayoutVars>
      </dgm:prSet>
      <dgm:spPr/>
      <dgm:t>
        <a:bodyPr/>
        <a:lstStyle/>
        <a:p>
          <a:endParaRPr lang="ru-RU"/>
        </a:p>
      </dgm:t>
    </dgm:pt>
    <dgm:pt modelId="{BBC9B69E-7D14-48A9-AFAE-60164F7ABADF}" type="pres">
      <dgm:prSet presAssocID="{3A403D45-998F-45FD-BC08-17765E3395F2}" presName="parentText" presStyleLbl="node1" presStyleIdx="1" presStyleCnt="3">
        <dgm:presLayoutVars>
          <dgm:chMax val="0"/>
          <dgm:bulletEnabled val="1"/>
        </dgm:presLayoutVars>
      </dgm:prSet>
      <dgm:spPr/>
      <dgm:t>
        <a:bodyPr/>
        <a:lstStyle/>
        <a:p>
          <a:endParaRPr lang="ru-RU"/>
        </a:p>
      </dgm:t>
    </dgm:pt>
    <dgm:pt modelId="{FA3E3589-1AF6-4EFA-A0C9-313DC62F5C2F}" type="pres">
      <dgm:prSet presAssocID="{3A403D45-998F-45FD-BC08-17765E3395F2}" presName="childText" presStyleLbl="revTx" presStyleIdx="1" presStyleCnt="3">
        <dgm:presLayoutVars>
          <dgm:bulletEnabled val="1"/>
        </dgm:presLayoutVars>
      </dgm:prSet>
      <dgm:spPr/>
      <dgm:t>
        <a:bodyPr/>
        <a:lstStyle/>
        <a:p>
          <a:endParaRPr lang="ru-RU"/>
        </a:p>
      </dgm:t>
    </dgm:pt>
    <dgm:pt modelId="{013C17A5-2E74-4191-8321-CE0E17096687}" type="pres">
      <dgm:prSet presAssocID="{2FEEDCB4-563D-42D2-812C-3F0142878EA4}" presName="parentText" presStyleLbl="node1" presStyleIdx="2" presStyleCnt="3">
        <dgm:presLayoutVars>
          <dgm:chMax val="0"/>
          <dgm:bulletEnabled val="1"/>
        </dgm:presLayoutVars>
      </dgm:prSet>
      <dgm:spPr/>
      <dgm:t>
        <a:bodyPr/>
        <a:lstStyle/>
        <a:p>
          <a:endParaRPr lang="ru-RU"/>
        </a:p>
      </dgm:t>
    </dgm:pt>
    <dgm:pt modelId="{9F6D679E-4CF9-4D4E-A8B7-D2303B03F73F}" type="pres">
      <dgm:prSet presAssocID="{2FEEDCB4-563D-42D2-812C-3F0142878EA4}" presName="childText" presStyleLbl="revTx" presStyleIdx="2" presStyleCnt="3">
        <dgm:presLayoutVars>
          <dgm:bulletEnabled val="1"/>
        </dgm:presLayoutVars>
      </dgm:prSet>
      <dgm:spPr/>
      <dgm:t>
        <a:bodyPr/>
        <a:lstStyle/>
        <a:p>
          <a:endParaRPr lang="ru-RU"/>
        </a:p>
      </dgm:t>
    </dgm:pt>
  </dgm:ptLst>
  <dgm:cxnLst>
    <dgm:cxn modelId="{3877127D-F7AE-4629-A612-3861310AFBFF}" type="presOf" srcId="{D2ED98DD-AEF4-4EC5-A063-703EAA603054}" destId="{FA3E3589-1AF6-4EFA-A0C9-313DC62F5C2F}" srcOrd="0" destOrd="1" presId="urn:microsoft.com/office/officeart/2005/8/layout/vList2"/>
    <dgm:cxn modelId="{E59F967E-F865-4CC1-B526-B4F26B613980}" type="presOf" srcId="{7380E1DD-851D-4CA1-9C5C-7520C2C72F22}" destId="{9F6D679E-4CF9-4D4E-A8B7-D2303B03F73F}" srcOrd="0" destOrd="0" presId="urn:microsoft.com/office/officeart/2005/8/layout/vList2"/>
    <dgm:cxn modelId="{88CFFA89-A0A2-4D1B-B4B6-937F71A86CAB}" type="presOf" srcId="{FD5682AD-19E8-4B1F-8BD2-9D40D1035F9B}" destId="{3B9FD448-73DE-45AA-B7E5-76020AF32AB8}" srcOrd="0" destOrd="0" presId="urn:microsoft.com/office/officeart/2005/8/layout/vList2"/>
    <dgm:cxn modelId="{4F42AF13-98DD-4025-AF1A-005E75CC81E3}" type="presOf" srcId="{D2F2CD0E-1C59-4CDF-9166-915EAB9452C8}" destId="{9F6D679E-4CF9-4D4E-A8B7-D2303B03F73F}" srcOrd="0" destOrd="2" presId="urn:microsoft.com/office/officeart/2005/8/layout/vList2"/>
    <dgm:cxn modelId="{511A8892-1B53-4BA9-BC67-84511153B8CA}" srcId="{2FEEDCB4-563D-42D2-812C-3F0142878EA4}" destId="{D2F2CD0E-1C59-4CDF-9166-915EAB9452C8}" srcOrd="2" destOrd="0" parTransId="{81676EC0-F02E-4BD3-A7E4-E4F644EA4C28}" sibTransId="{D8D3E8DC-F9B1-4F25-98D0-4A8214F9AED4}"/>
    <dgm:cxn modelId="{4D473FFE-C428-4DC1-A40C-65CE31F3D5CA}" type="presOf" srcId="{FBD3F34D-39DC-43C0-9275-5391A7A28D1E}" destId="{FA3E3589-1AF6-4EFA-A0C9-313DC62F5C2F}" srcOrd="0" destOrd="0" presId="urn:microsoft.com/office/officeart/2005/8/layout/vList2"/>
    <dgm:cxn modelId="{5E0B1FB4-54B2-4C49-BF55-EC76B501FF4D}" type="presOf" srcId="{2FEEDCB4-563D-42D2-812C-3F0142878EA4}" destId="{013C17A5-2E74-4191-8321-CE0E17096687}" srcOrd="0" destOrd="0" presId="urn:microsoft.com/office/officeart/2005/8/layout/vList2"/>
    <dgm:cxn modelId="{21CA48AB-F880-4453-A19F-50BDA5259CF3}" srcId="{FD5682AD-19E8-4B1F-8BD2-9D40D1035F9B}" destId="{B002F01D-8A46-4A6D-970A-FF13F339ACCF}" srcOrd="0" destOrd="0" parTransId="{AEAC97AA-3CE1-469C-8182-571A4002E245}" sibTransId="{C99F2120-AA43-44E6-AF4A-A8796C75C473}"/>
    <dgm:cxn modelId="{367C3769-AFF4-4E85-8CEE-F48686DDDC97}" srcId="{2FEEDCB4-563D-42D2-812C-3F0142878EA4}" destId="{7380E1DD-851D-4CA1-9C5C-7520C2C72F22}" srcOrd="0" destOrd="0" parTransId="{3592464B-A7EA-44DF-A2C8-068FC2C5684B}" sibTransId="{04C6D400-05E5-46F4-B5EE-F4F7CF50B1B3}"/>
    <dgm:cxn modelId="{35322785-6AC8-48E4-92B0-D51306736129}" type="presOf" srcId="{DFD3D9C1-9D77-4AA4-A1D2-92041B088F22}" destId="{9F6D679E-4CF9-4D4E-A8B7-D2303B03F73F}" srcOrd="0" destOrd="1" presId="urn:microsoft.com/office/officeart/2005/8/layout/vList2"/>
    <dgm:cxn modelId="{C1BE197F-16FE-488B-959E-72C59A5D424B}" srcId="{3A403D45-998F-45FD-BC08-17765E3395F2}" destId="{FBD3F34D-39DC-43C0-9275-5391A7A28D1E}" srcOrd="0" destOrd="0" parTransId="{B77400FA-0531-4EC8-B8B7-500EE4FB6926}" sibTransId="{C62AADE5-57F3-45DC-8892-CD128733CA68}"/>
    <dgm:cxn modelId="{F0AD6A66-3BBF-4B6A-BA45-24BFC5FC2D2C}" type="presOf" srcId="{A1856A55-B091-42B7-BFA5-48408E009019}" destId="{CA98B051-C886-43C5-BE76-DCD7D407BB9C}" srcOrd="0" destOrd="0" presId="urn:microsoft.com/office/officeart/2005/8/layout/vList2"/>
    <dgm:cxn modelId="{04CDC7E3-2B5B-49EA-8497-828D99256810}" srcId="{3A403D45-998F-45FD-BC08-17765E3395F2}" destId="{D2ED98DD-AEF4-4EC5-A063-703EAA603054}" srcOrd="1" destOrd="0" parTransId="{FC6FEB5A-C225-4483-900A-A22DB18DEE33}" sibTransId="{A6D4B91A-DE95-4187-9655-E523189B31F0}"/>
    <dgm:cxn modelId="{C46F46A4-E4C7-4AB6-9C9A-8076619EACC3}" srcId="{FD5682AD-19E8-4B1F-8BD2-9D40D1035F9B}" destId="{2FEEDCB4-563D-42D2-812C-3F0142878EA4}" srcOrd="2" destOrd="0" parTransId="{BBA9A517-0C4E-4857-A99C-2963404771D2}" sibTransId="{C9CC0249-5B60-4DCC-86CF-135B6DC6F2D9}"/>
    <dgm:cxn modelId="{8AFA2407-378D-4CCA-8D5A-EB28B531D39F}" srcId="{FD5682AD-19E8-4B1F-8BD2-9D40D1035F9B}" destId="{3A403D45-998F-45FD-BC08-17765E3395F2}" srcOrd="1" destOrd="0" parTransId="{41F01C22-CA59-472C-B39C-8F3F7173A083}" sibTransId="{C0AA7D92-3759-4483-B7C2-2A879C0A97F9}"/>
    <dgm:cxn modelId="{90B66423-41AB-4B3E-8721-8BCD8CB1D6A1}" type="presOf" srcId="{3A403D45-998F-45FD-BC08-17765E3395F2}" destId="{BBC9B69E-7D14-48A9-AFAE-60164F7ABADF}" srcOrd="0" destOrd="0" presId="urn:microsoft.com/office/officeart/2005/8/layout/vList2"/>
    <dgm:cxn modelId="{C907E4F0-BA9F-4633-B073-2C1937651D75}" type="presOf" srcId="{B002F01D-8A46-4A6D-970A-FF13F339ACCF}" destId="{B1745792-5BDB-4B96-8424-EEBC479325F5}" srcOrd="0" destOrd="0" presId="urn:microsoft.com/office/officeart/2005/8/layout/vList2"/>
    <dgm:cxn modelId="{926B4FEF-FC26-465D-B997-17D97814E064}" srcId="{B002F01D-8A46-4A6D-970A-FF13F339ACCF}" destId="{A1856A55-B091-42B7-BFA5-48408E009019}" srcOrd="0" destOrd="0" parTransId="{0227F06D-1968-42D6-A1C9-AB85AAA28E37}" sibTransId="{018AD648-D317-4BD7-AD08-1BFA9A7EF93A}"/>
    <dgm:cxn modelId="{503F3356-05B9-484A-ADBF-58765B6096DD}" srcId="{2FEEDCB4-563D-42D2-812C-3F0142878EA4}" destId="{DFD3D9C1-9D77-4AA4-A1D2-92041B088F22}" srcOrd="1" destOrd="0" parTransId="{FF6CAC47-1A55-4190-B937-57A0BD5096B3}" sibTransId="{8497E281-57AC-4952-848C-3EA5C230A965}"/>
    <dgm:cxn modelId="{31AE25EE-3F2E-4EE0-AE12-C13199F88ADE}" type="presParOf" srcId="{3B9FD448-73DE-45AA-B7E5-76020AF32AB8}" destId="{B1745792-5BDB-4B96-8424-EEBC479325F5}" srcOrd="0" destOrd="0" presId="urn:microsoft.com/office/officeart/2005/8/layout/vList2"/>
    <dgm:cxn modelId="{88029526-95E8-4898-A2C0-D9E5E3FA23C5}" type="presParOf" srcId="{3B9FD448-73DE-45AA-B7E5-76020AF32AB8}" destId="{CA98B051-C886-43C5-BE76-DCD7D407BB9C}" srcOrd="1" destOrd="0" presId="urn:microsoft.com/office/officeart/2005/8/layout/vList2"/>
    <dgm:cxn modelId="{923889EF-ECD1-4481-B8B8-D37199A0D460}" type="presParOf" srcId="{3B9FD448-73DE-45AA-B7E5-76020AF32AB8}" destId="{BBC9B69E-7D14-48A9-AFAE-60164F7ABADF}" srcOrd="2" destOrd="0" presId="urn:microsoft.com/office/officeart/2005/8/layout/vList2"/>
    <dgm:cxn modelId="{059E5692-1B67-476C-8BD3-D0D85F502850}" type="presParOf" srcId="{3B9FD448-73DE-45AA-B7E5-76020AF32AB8}" destId="{FA3E3589-1AF6-4EFA-A0C9-313DC62F5C2F}" srcOrd="3" destOrd="0" presId="urn:microsoft.com/office/officeart/2005/8/layout/vList2"/>
    <dgm:cxn modelId="{6B4E270D-09D0-465A-AB32-897051253E3B}" type="presParOf" srcId="{3B9FD448-73DE-45AA-B7E5-76020AF32AB8}" destId="{013C17A5-2E74-4191-8321-CE0E17096687}" srcOrd="4" destOrd="0" presId="urn:microsoft.com/office/officeart/2005/8/layout/vList2"/>
    <dgm:cxn modelId="{17224E6A-C64F-45E1-83F9-3C1310A0A132}" type="presParOf" srcId="{3B9FD448-73DE-45AA-B7E5-76020AF32AB8}" destId="{9F6D679E-4CF9-4D4E-A8B7-D2303B03F73F}" srcOrd="5"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00" b="1">
                <a:latin typeface="Segoe Semibold" pitchFamily="34" charset="0"/>
              </a:defRPr>
            </a:lvl1pPr>
          </a:lstStyle>
          <a:p>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a:lvl1pPr>
          </a:lstStyle>
          <a:p>
            <a:fld id="{B8F3F59A-864E-42E8-B693-0DB5E48B4D81}" type="datetime8">
              <a:rPr lang="en-US"/>
              <a:pPr/>
              <a:t>4/28/2009 6:29 PM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defRPr sz="800">
                <a:cs typeface="Arial" charset="0"/>
              </a:defRPr>
            </a:lvl1pPr>
          </a:lstStyle>
          <a:p>
            <a:r>
              <a:rPr lang="en-US"/>
              <a:t>© 2006 Microsoft Corporation. All rights reserved.</a:t>
            </a:r>
          </a:p>
          <a:p>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b="1">
                <a:latin typeface="Segoe Semibold" pitchFamily="34" charset="0"/>
              </a:defRPr>
            </a:lvl1pPr>
          </a:lstStyle>
          <a:p>
            <a:fld id="{BC99D1B5-D0BF-461D-A339-980DD28B86B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00">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defRPr>
            </a:lvl1pPr>
          </a:lstStyle>
          <a:p>
            <a:fld id="{AF23C270-2667-4876-8DD4-A94900B4BF6E}" type="datetime8">
              <a:rPr lang="en-US"/>
              <a:pPr/>
              <a:t>4/28/2009 6:29 PM</a:t>
            </a:fld>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defRPr sz="800">
                <a:cs typeface="Arial" charset="0"/>
              </a:defRPr>
            </a:lvl1pPr>
          </a:lstStyle>
          <a:p>
            <a:r>
              <a:rPr lang="en-US"/>
              <a:t>© 2006 Microsoft Corporation. All rights reserved.</a:t>
            </a:r>
          </a:p>
          <a:p>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defRPr>
            </a:lvl1pPr>
          </a:lstStyle>
          <a:p>
            <a:fld id="{DFED0990-2214-4D63-AD9F-E9EAE70E809C}"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microsoft.com/rus/office/InfoPath2003/Default.mspx" TargetMode="External"/><Relationship Id="rId13" Type="http://schemas.openxmlformats.org/officeDocument/2006/relationships/hyperlink" Target="http://www.microsoft.com/rus/office/Visio2003/Default.mspx" TargetMode="External"/><Relationship Id="rId18" Type="http://schemas.openxmlformats.org/officeDocument/2006/relationships/hyperlink" Target="http://www.microsoft.com/Rus/Partner/Partnering/MSPP/Competency/IWSServices.mspx" TargetMode="External"/><Relationship Id="rId3" Type="http://schemas.openxmlformats.org/officeDocument/2006/relationships/hyperlink" Target="http://www.microsoft.com/rus/sharepoint/default.mspx" TargetMode="External"/><Relationship Id="rId21" Type="http://schemas.openxmlformats.org/officeDocument/2006/relationships/hyperlink" Target="mailto:Sergey.Odinets@microsoft.com" TargetMode="External"/><Relationship Id="rId7" Type="http://schemas.openxmlformats.org/officeDocument/2006/relationships/hyperlink" Target="http://www.microsoft.com/office/livecomm/prodinfo/default.mspx" TargetMode="External"/><Relationship Id="rId12" Type="http://schemas.openxmlformats.org/officeDocument/2006/relationships/hyperlink" Target="http://www.microsoft.com/Rus/Windowsserver2003/Technologies/SharePoint/default.mspx" TargetMode="External"/><Relationship Id="rId17" Type="http://schemas.openxmlformats.org/officeDocument/2006/relationships/hyperlink" Target="http://www.microsoft.com/rus/partner/marketing/campaigns/Current/Default.mspx" TargetMode="External"/><Relationship Id="rId2" Type="http://schemas.openxmlformats.org/officeDocument/2006/relationships/slide" Target="../slides/slide27.xml"/><Relationship Id="rId16" Type="http://schemas.openxmlformats.org/officeDocument/2006/relationships/hyperlink" Target="https://partner.microsoft.com/global/program/programbenefits/40009775" TargetMode="External"/><Relationship Id="rId20" Type="http://schemas.openxmlformats.org/officeDocument/2006/relationships/hyperlink" Target="http://www.microsoft.com/Rus/Download.aspx?file=/Partner/Partnering/Program/Extranet_user_reference_manual_rus.doc" TargetMode="External"/><Relationship Id="rId1" Type="http://schemas.openxmlformats.org/officeDocument/2006/relationships/notesMaster" Target="../notesMasters/notesMaster1.xml"/><Relationship Id="rId6" Type="http://schemas.openxmlformats.org/officeDocument/2006/relationships/hyperlink" Target="http://www.microsoft.com/exchange/default.mspx" TargetMode="External"/><Relationship Id="rId11" Type="http://schemas.openxmlformats.org/officeDocument/2006/relationships/hyperlink" Target="http://www.microsoft.com/rus/office/Project2003/Default.mspx" TargetMode="External"/><Relationship Id="rId5" Type="http://schemas.openxmlformats.org/officeDocument/2006/relationships/hyperlink" Target="http://www.microsoft.com/Rus/WindowsServer2003/Default.mspx" TargetMode="External"/><Relationship Id="rId15" Type="http://schemas.openxmlformats.org/officeDocument/2006/relationships/hyperlink" Target="http://www.microsoft.com/rus/office/Developers.mspx" TargetMode="External"/><Relationship Id="rId10" Type="http://schemas.openxmlformats.org/officeDocument/2006/relationships/hyperlink" Target="http://www.microsoft.com/rus/biztalk/default.mspx" TargetMode="External"/><Relationship Id="rId19" Type="http://schemas.openxmlformats.org/officeDocument/2006/relationships/hyperlink" Target="https://ruptsweb.eteam.partners.extranet.microsoft.com/IW/Forms/AllItems.aspx" TargetMode="External"/><Relationship Id="rId4" Type="http://schemas.openxmlformats.org/officeDocument/2006/relationships/hyperlink" Target="http://www.microsoft.com/rus/office/Overview.mspx" TargetMode="External"/><Relationship Id="rId9" Type="http://schemas.openxmlformats.org/officeDocument/2006/relationships/hyperlink" Target="http://www.microsoft.com/rus/sqlserver/default.mspx" TargetMode="External"/><Relationship Id="rId14" Type="http://schemas.openxmlformats.org/officeDocument/2006/relationships/hyperlink" Target="http://www.microsoft.com/office/editions/howtobuy/professional.mspx" TargetMode="External"/><Relationship Id="rId22" Type="http://schemas.openxmlformats.org/officeDocument/2006/relationships/hyperlink" Target="http://www.microsoft.com/Rus/Partner/Partnering/MSPP/Competency/i-ankalu@microsof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1CFF995-AE47-40F6-85E8-1C4F71425529}" type="datetime8">
              <a:rPr lang="en-US"/>
              <a:pPr/>
              <a:t>4/28/2009 6:29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a:t>
            </a:r>
          </a:p>
          <a:p>
            <a:pPr eaLnBrk="0" hangingPunct="0"/>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96617F82-59D4-40DC-8E17-49D6CF42FFC4}" type="slidenum">
              <a:rPr lang="en-US"/>
              <a:pPr/>
              <a:t>1</a:t>
            </a:fld>
            <a:endParaRPr lang="en-US"/>
          </a:p>
        </p:txBody>
      </p:sp>
      <p:sp>
        <p:nvSpPr>
          <p:cNvPr id="128004" name="Rectangle 4"/>
          <p:cNvSpPr>
            <a:spLocks noGrp="1" noRot="1" noChangeAspect="1" noChangeArrowheads="1" noTextEdit="1"/>
          </p:cNvSpPr>
          <p:nvPr>
            <p:ph type="sldImg"/>
          </p:nvPr>
        </p:nvSpPr>
        <p:spPr>
          <a:ln/>
        </p:spPr>
      </p:sp>
      <p:sp>
        <p:nvSpPr>
          <p:cNvPr id="128005" name="Rectangle 5"/>
          <p:cNvSpPr>
            <a:spLocks noGrp="1" noChangeArrowheads="1"/>
          </p:cNvSpPr>
          <p:nvPr>
            <p:ph type="body" idx="1"/>
          </p:nvPr>
        </p:nvSpPr>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8900F-DCE6-4A76-B868-084DDE72ED27}" type="slidenum">
              <a:rPr lang="en-US"/>
              <a:pPr/>
              <a:t>12</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a:t>IDC found that companies having a larger average deal size performed better than companies having a smaller average deal size. However, companies with large-sized deals also tend to have long sales cycles and implementation times for these deals.</a:t>
            </a:r>
          </a:p>
          <a:p>
            <a:r>
              <a:rPr lang="en-US" dirty="0"/>
              <a:t>Companies with small-sized deals can perform well </a:t>
            </a:r>
            <a:r>
              <a:rPr lang="en-US" i="1" dirty="0"/>
              <a:t>if they minimize the time it takes  to  land  and  deliver  these  deals</a:t>
            </a:r>
            <a:r>
              <a:rPr lang="en-US" dirty="0"/>
              <a:t>, thereby maximizing their business velocity.</a:t>
            </a:r>
          </a:p>
          <a:p>
            <a:r>
              <a:rPr lang="en-US" dirty="0"/>
              <a:t>Specifically, Microsoft AI and IW Partners having a smaller average deal size still outperformed comparable benchmark companies. IDC believes they did this in part due to significantly shorter sales cycles and deal implementation times, allowing them to increase the throughput of deals and effectively increase the speed of doing business.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D84A0-76CE-4F1F-B61E-B14F1CA30736}" type="slidenum">
              <a:rPr lang="en-GB"/>
              <a:pPr/>
              <a:t>13</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lnSpc>
                <a:spcPct val="80000"/>
              </a:lnSpc>
            </a:pPr>
            <a:r>
              <a:rPr lang="ru-RU" sz="1000" dirty="0"/>
              <a:t>Предприятия среднего сегмента рынка - понятие весьма расплывчатое. Сложившиеся на Западе критерии, по которым к средним относят компании с годовым оборотом от $50 млн до $250 млн, трудно применять в России, где налицо диспропорции в развитии разных отраслей экономики. Впрочем, даже на Западе с этим вопросом не все понятно. </a:t>
            </a:r>
            <a:endParaRPr lang="en-US" sz="1000" dirty="0"/>
          </a:p>
          <a:p>
            <a:pPr>
              <a:lnSpc>
                <a:spcPct val="80000"/>
              </a:lnSpc>
            </a:pPr>
            <a:r>
              <a:rPr lang="ru-RU" sz="1000" dirty="0"/>
              <a:t>Ресурсы средних российских предприятий ограничены, и для многих из них более актуальна, например, задача модернизации производственных мощностей. И все же спрос на управленческие решения с их стороны растет: современная автоматизация коснулась в той или иной степени не более 15-20% российских предприятий из среднего корпоративного сегмента. Так что потенциал этого рынка большой - тысячи предприятий разных отраслей и сфер деятельности. </a:t>
            </a:r>
            <a:br>
              <a:rPr lang="ru-RU" sz="1000" dirty="0"/>
            </a:br>
            <a:r>
              <a:rPr lang="ru-RU" sz="1000" dirty="0"/>
              <a:t>Мотивы автоматизации у малых и средних компаний такие же, как у крупных. Они стремятся повысить эффективность своего бизнеса, завоевать новые рынки в условиях жесткой конкуренции и недружественного отношения к ним со стороны государства. Владельцам требуется прозрачность бизнеса для контроля дел и привлечения инвестиций. Но подход среднего бизнеса к автоматизации имеет ряд особенностей. Можно сказать, что средние компании хотят автоматизироваться, как большие, но платить за это, как маленькие.</a:t>
            </a:r>
            <a:br>
              <a:rPr lang="ru-RU" sz="1000" dirty="0"/>
            </a:br>
            <a:r>
              <a:rPr lang="ru-RU" sz="1000" dirty="0"/>
              <a:t>В отличие от больших компаний, где автоматизация порой ведется ради самой автоматизации, в среднем сегменте такой подход абсолютно неприемлем. Средние предприятия очень чувствительны к цене и срокам проектов. Им важно получить отдачу от внедрения системы как можно быстрее. Причем это должны быть реальные для бизнеса результаты - не просто возможность получать консолидированную отчетность, но сэкономить $1 на каждой тонне металла, увеличить на 15% скорость обработки заказов и т. п. Поэтому топ-менеджеры средних компаний столь тщательно и осторожно подходят к выбору систем и лично участвуют в процессе внедрения. Для них наиболее желательна постепенная автоматизация (по процессам, от финансовых и кадровых блоков к логистике, управлению производством и т. д.). Они предпочитают начинать с небольшого проекта, чтобы быстро получить конкретный результат и уже затем масштабировать свое решение как за счет дополнительной функциональности, так и увеличения числа пользователей.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BC43D-4036-495F-BB62-8C015B7F4F7B}" type="slidenum">
              <a:rPr lang="en-GB"/>
              <a:pPr/>
              <a:t>14</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marL="228587" indent="-228587"/>
            <a:r>
              <a:rPr lang="ru-RU" sz="1000" dirty="0"/>
              <a:t>В чем состоит специфика малого и среднего бизнеса (SMB) с точки зрения участников ИТ-рынка? у России и здесь есть свои особенности — объем среднего сегмента очень мал по отношению к общему объему рынка. Но именно в этом сегменте расположены те «точки роста», которые привлекают к нему внимание. Небольших клиентов трудно «привести к общему знаменателю», SMB многолик, огромное значение имеют отраслевые особенности каждого предприятия. Однако прежде считалось, что потребности в сфере ИТ у этой категории клиентов крайне примитивны и, как правило, их можно удовлетворить самыми экономичными моделями оборудования и самым дешевым программным инструментарием. Сейчас это отнюдь не так.</a:t>
            </a:r>
          </a:p>
          <a:p>
            <a:pPr marL="228587" indent="-228587"/>
            <a:r>
              <a:rPr lang="ru-RU" sz="1000" dirty="0"/>
              <a:t>Основными моментами ИТ-стратегии и вообще отношения к ИТ в сегменте СМБ следующие:</a:t>
            </a:r>
          </a:p>
          <a:p>
            <a:pPr marL="228587" indent="-228587">
              <a:buFontTx/>
              <a:buAutoNum type="arabicPeriod"/>
            </a:pPr>
            <a:r>
              <a:rPr lang="ru-RU" sz="1000" dirty="0"/>
              <a:t>Минимальные затраты на содержание ИТ-инфраструктуры. В данном сегменте рынка зачастую нет достаточных ресурсов для поддержания громоздких систем. Чем проще – тем лучше.</a:t>
            </a:r>
          </a:p>
          <a:p>
            <a:pPr marL="228587" indent="-228587">
              <a:buFontTx/>
              <a:buAutoNum type="arabicPeriod"/>
            </a:pPr>
            <a:r>
              <a:rPr lang="ru-RU" sz="1000" dirty="0"/>
              <a:t>Инновационность. Компании сегмента СМБ несмотря на предыдущее утверждение одними из первых применяют новые подходы и технологии. Ведь именно от этого у многих изх них зависит производительность работы и в конечном итоге конкурентноспособность.</a:t>
            </a:r>
          </a:p>
          <a:p>
            <a:pPr marL="228587" indent="-228587">
              <a:buFontTx/>
              <a:buAutoNum type="arabicPeriod"/>
            </a:pPr>
            <a:r>
              <a:rPr lang="ru-RU" sz="1000" dirty="0"/>
              <a:t>Снижение издержек за счет организации мобильности сотрудников.</a:t>
            </a:r>
          </a:p>
          <a:p>
            <a:pPr marL="228587" indent="-228587">
              <a:buFontTx/>
              <a:buAutoNum type="arabicPeriod"/>
            </a:pPr>
            <a:r>
              <a:rPr lang="ru-RU" sz="1000" dirty="0"/>
              <a:t>Принятие решений на уровне владельцев бизнеса, не ИТ-специалистов. И для успешной игры на этом рынке необходимо аккуратно формировать предложение с учетом нетехнических особенностей. Здесь  крайне полезным может оказаться грамотный расчет </a:t>
            </a:r>
            <a:r>
              <a:rPr lang="en-US" sz="1000" dirty="0"/>
              <a:t>TCO, ROI</a:t>
            </a:r>
            <a:endParaRPr lang="ru-RU" sz="1000" dirty="0"/>
          </a:p>
          <a:p>
            <a:pPr marL="228587" indent="-228587"/>
            <a:endParaRPr lang="ru-RU"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69677-E400-43CA-9652-A1DBB63DD752}" type="slidenum">
              <a:rPr lang="en-GB"/>
              <a:pPr/>
              <a:t>15</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lnSpc>
                <a:spcPct val="80000"/>
              </a:lnSpc>
            </a:pPr>
            <a:r>
              <a:rPr lang="ru-RU" sz="800" dirty="0"/>
              <a:t>От информационных технологий (ИТ) ждут не только новых сервисов, но и серьезного усовершенствования существующих. Помимо средств, обеспечивающих высокую продуктивность индивидуального труда, организациям — для успешной конкуренции в современном деловом мире — все чаще требуются средства, которые расширяли бы возможности коллективной работы и предоставляли бы доступ к нужной информации в любом месте и в любое время.</a:t>
            </a:r>
          </a:p>
          <a:p>
            <a:pPr>
              <a:lnSpc>
                <a:spcPct val="80000"/>
              </a:lnSpc>
            </a:pPr>
            <a:r>
              <a:rPr lang="ru-RU" sz="800" dirty="0"/>
              <a:t>Решения для организации совместной работы позволяют людям взаимодействовать друг с другом, устраняя ограничения в удобных для них времени, месте и используемых технологиях. Решения Microsoft позволят улучшить организацию работ, как отдельных сотрудников, так и всего коллектива, а также повысят продуктивность работы в целом, предоставив сотрудникам, возможность контактировать друг с другом и получать необходимую информацию где бы они ни находились — в офисе, в дороге или дома.</a:t>
            </a:r>
          </a:p>
          <a:p>
            <a:pPr>
              <a:lnSpc>
                <a:spcPct val="80000"/>
              </a:lnSpc>
            </a:pPr>
            <a:r>
              <a:rPr lang="ru-RU" sz="800" dirty="0"/>
              <a:t>Улучшив взаимодействие сотрудников, клиенты Microsoft достигли существенных бизнес-результатов:</a:t>
            </a:r>
          </a:p>
          <a:p>
            <a:pPr>
              <a:lnSpc>
                <a:spcPct val="80000"/>
              </a:lnSpc>
            </a:pPr>
            <a:r>
              <a:rPr lang="ru-RU" sz="800" dirty="0"/>
              <a:t>на 34 процента сократилось время проектного цикла; </a:t>
            </a:r>
          </a:p>
          <a:p>
            <a:pPr>
              <a:lnSpc>
                <a:spcPct val="80000"/>
              </a:lnSpc>
            </a:pPr>
            <a:r>
              <a:rPr lang="ru-RU" sz="800" dirty="0"/>
              <a:t>на 35 процентов сократилось время, затрачиваемое на встречи; </a:t>
            </a:r>
          </a:p>
          <a:p>
            <a:pPr>
              <a:lnSpc>
                <a:spcPct val="80000"/>
              </a:lnSpc>
            </a:pPr>
            <a:r>
              <a:rPr lang="ru-RU" sz="800" dirty="0"/>
              <a:t>на 37 процентов уменьшились расходы на поездки; </a:t>
            </a:r>
          </a:p>
          <a:p>
            <a:pPr>
              <a:lnSpc>
                <a:spcPct val="80000"/>
              </a:lnSpc>
            </a:pPr>
            <a:r>
              <a:rPr lang="ru-RU" sz="800" dirty="0"/>
              <a:t>производительность увеличилась на 0,2—4 процента, однако уменьшилось количество переделываемых работ, улучшился доступ к информации, повысилась управляемость проектов.</a:t>
            </a:r>
          </a:p>
          <a:p>
            <a:pPr>
              <a:lnSpc>
                <a:spcPct val="80000"/>
              </a:lnSpc>
            </a:pPr>
            <a:r>
              <a:rPr lang="ru-RU" sz="800" dirty="0"/>
              <a:t>Этот раздел рассказывает о решениях и технологиях, которые увеличивают возможности ваших сотрудников, упрощают их взаимодействие и способствуют разграничению доступа к информации.</a:t>
            </a:r>
            <a:endParaRPr lang="ru-RU" sz="800" b="1" dirty="0"/>
          </a:p>
          <a:p>
            <a:pPr>
              <a:lnSpc>
                <a:spcPct val="80000"/>
              </a:lnSpc>
            </a:pPr>
            <a:r>
              <a:rPr lang="ru-RU" sz="800" b="1" dirty="0"/>
              <a:t>	Организация корпоративных коммуникаций</a:t>
            </a:r>
            <a:endParaRPr lang="ru-RU" sz="800" dirty="0"/>
          </a:p>
          <a:p>
            <a:pPr>
              <a:lnSpc>
                <a:spcPct val="80000"/>
              </a:lnSpc>
            </a:pPr>
            <a:r>
              <a:rPr lang="ru-RU" sz="800" dirty="0"/>
              <a:t>Решение Microsoft упрощает и интегрирует разнообразные средства коммуникаций, доступные группам и индивидуальным сотрудникам. Электронная почта, мгновенный обмен сообщениями (instant messaging, IM), голосовая почта, телефоны, мобильные устройства и средства для проведения конференций через Интернет объединяются с помощью унифицированного программного обеспечения (ПО), функции которого доступны независимо от местонахождения пользователей или типа сетевого соединения.</a:t>
            </a:r>
            <a:endParaRPr lang="ru-RU" sz="800" b="1" dirty="0"/>
          </a:p>
          <a:p>
            <a:pPr>
              <a:lnSpc>
                <a:spcPct val="80000"/>
              </a:lnSpc>
            </a:pPr>
            <a:r>
              <a:rPr lang="ru-RU" sz="800" b="1" dirty="0"/>
              <a:t>Организация порталов</a:t>
            </a:r>
            <a:endParaRPr lang="ru-RU" sz="800" dirty="0"/>
          </a:p>
          <a:p>
            <a:pPr>
              <a:lnSpc>
                <a:spcPct val="80000"/>
              </a:lnSpc>
            </a:pPr>
            <a:r>
              <a:rPr lang="ru-RU" sz="800" dirty="0"/>
              <a:t>С ростом объемов информации (например, согласно исследованиям </a:t>
            </a:r>
            <a:r>
              <a:rPr lang="en-US" sz="800" dirty="0"/>
              <a:t>IDC</a:t>
            </a:r>
            <a:r>
              <a:rPr lang="ru-RU" sz="800" dirty="0"/>
              <a:t>, объем электронной почты ежегодно удваивается) во всех отраслях промышленности и постоянным расширением виртуальных групп, коллективно решающих те или иные задачи, пользователям жизненно важно быстро и вовремя находить нужные данные во множестве источников информации и соответствующих экспертов. В недавнем отчете </a:t>
            </a:r>
            <a:r>
              <a:rPr lang="en-US" sz="800" dirty="0"/>
              <a:t>IDC</a:t>
            </a:r>
            <a:r>
              <a:rPr lang="ru-RU" sz="800" dirty="0"/>
              <a:t> утверждается, что сотрудники информационных отделов тратят примерно четверть своего рабочего времени на поиск информации и столько же на ее анализ. Им требуются эффективные средства поиска информации во множестве источников. </a:t>
            </a:r>
            <a:r>
              <a:rPr lang="en-US" sz="800" dirty="0"/>
              <a:t>Microsoft</a:t>
            </a:r>
            <a:r>
              <a:rPr lang="ru-RU" sz="800" dirty="0"/>
              <a:t> предлагает средства доступа к информации и людям в рамках всей организации, настраиваемые индивидуально для каждого пользователя. Решения </a:t>
            </a:r>
            <a:r>
              <a:rPr lang="en-US" sz="800" dirty="0"/>
              <a:t>Microsoft</a:t>
            </a:r>
            <a:r>
              <a:rPr lang="ru-RU" sz="800" dirty="0"/>
              <a:t> для порталов и в области управления информационным наполнением (контентом) обеспечивают своевременный, централизованный доступ к знаниям.</a:t>
            </a:r>
            <a:endParaRPr lang="ru-RU" sz="800" b="1" dirty="0"/>
          </a:p>
          <a:p>
            <a:pPr>
              <a:lnSpc>
                <a:spcPct val="80000"/>
              </a:lnSpc>
            </a:pPr>
            <a:r>
              <a:rPr lang="ru-RU" sz="800" b="1" dirty="0"/>
              <a:t>Автоматизация проектной деятельности</a:t>
            </a:r>
            <a:endParaRPr lang="ru-RU" sz="800" dirty="0"/>
          </a:p>
          <a:p>
            <a:pPr>
              <a:lnSpc>
                <a:spcPct val="80000"/>
              </a:lnSpc>
            </a:pPr>
            <a:r>
              <a:rPr lang="ru-RU" sz="800" dirty="0"/>
              <a:t>Решение для корпоративного управления проектами (Microsoft Office Enterprise Project Management, EPM) идеально подходит организациям, где необходима строгая стандартизация и координация ведущейся проектной деятельности, представление целостной картины состояния портфеля проектов, централизованное управление проектами и ресурсами, а также отчетность по проектам и ресурсам более высокого уровня. </a:t>
            </a:r>
          </a:p>
          <a:p>
            <a:pPr>
              <a:lnSpc>
                <a:spcPct val="80000"/>
              </a:lnSpc>
            </a:pPr>
            <a:r>
              <a:rPr lang="ru-RU" sz="800"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Header Placeholder 3"/>
          <p:cNvSpPr>
            <a:spLocks noGrp="1"/>
          </p:cNvSpPr>
          <p:nvPr>
            <p:ph type="hdr" sz="quarter" idx="10"/>
          </p:nvPr>
        </p:nvSpPr>
        <p:spPr/>
        <p:txBody>
          <a:bodyPr/>
          <a:lstStyle/>
          <a:p>
            <a:r>
              <a:rPr lang="en-US" smtClean="0"/>
              <a:t>Microsoft Business Intelligence</a:t>
            </a:r>
            <a:endParaRPr lang="en-US" dirty="0"/>
          </a:p>
        </p:txBody>
      </p:sp>
      <p:sp>
        <p:nvSpPr>
          <p:cNvPr id="5" name="Date Placeholder 4"/>
          <p:cNvSpPr>
            <a:spLocks noGrp="1"/>
          </p:cNvSpPr>
          <p:nvPr>
            <p:ph type="dt" idx="11"/>
          </p:nvPr>
        </p:nvSpPr>
        <p:spPr/>
        <p:txBody>
          <a:bodyPr/>
          <a:lstStyle/>
          <a:p>
            <a:fld id="{F571D4FD-0718-4AC3-852F-5FE8323F2546}" type="datetime1">
              <a:rPr lang="en-US" smtClean="0"/>
              <a:pPr/>
              <a:t>4/28/2009</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7F34C10-BFDA-4750-A794-8F308558702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B38C9D-F167-43FE-9E91-2F54FA896A14}" type="slidenum">
              <a:rPr lang="en-US"/>
              <a:pPr>
                <a:defRPr/>
              </a:pPr>
              <a:t>17</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buFontTx/>
              <a:buNone/>
            </a:pPr>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ru-RU" dirty="0" smtClean="0"/>
              <a:t>Для поддержки быстрорастущего российского бизнеса компании потребовалось увеличить скорость внедрения и количество предоставляемых </a:t>
            </a:r>
            <a:r>
              <a:rPr lang="ru-RU" dirty="0" err="1" smtClean="0"/>
              <a:t>ИТ-подразделением</a:t>
            </a:r>
            <a:r>
              <a:rPr lang="ru-RU" dirty="0" smtClean="0"/>
              <a:t> сервисов, что привело к увеличению количества серверов – главный центр обработки данных включал 48 серверов, под управлением ОС Windows Server, на которых развернуты десятки важных для бизнеса приложений. Однако жесткие ограничения по потребляемой мощности и сложность внедрения отказоустойчивых решений были серьезной преградой для кластеризации важных для бизнеса сервисов, несмотря на то все более высокие требования к их надежности.</a:t>
            </a:r>
          </a:p>
          <a:p>
            <a:r>
              <a:rPr lang="ru-RU" dirty="0" smtClean="0"/>
              <a:t>В арсенале компании </a:t>
            </a:r>
            <a:r>
              <a:rPr lang="ru-RU" dirty="0" err="1" smtClean="0"/>
              <a:t>САБМиллер</a:t>
            </a:r>
            <a:r>
              <a:rPr lang="ru-RU" dirty="0" smtClean="0"/>
              <a:t> РУС множество различных сервисов, предоставляемых внутренним заказчикам, причем, как правило, при получении очередного запроса на развертывание того или иного сервиса для него выделялся отдельный сервер. С одной стороны, подобная изоляция упрощает процесс обслуживания, установки обновлений, способствует повышению надежности и автоматически решает проблемы несовместимости и конфликтности различных программных продуктов, неизбежные при использовании одного сервера для решения множества различных задач. Например, системы контроля доступа, мониторинга и </a:t>
            </a:r>
            <a:r>
              <a:rPr lang="ru-RU" dirty="0" err="1" smtClean="0"/>
              <a:t>биллинга</a:t>
            </a:r>
            <a:r>
              <a:rPr lang="ru-RU" dirty="0" smtClean="0"/>
              <a:t>, а также системы предотвращения атак (IPS, </a:t>
            </a:r>
            <a:r>
              <a:rPr lang="ru-RU" dirty="0" err="1" smtClean="0"/>
              <a:t>intrusion</a:t>
            </a:r>
            <a:r>
              <a:rPr lang="ru-RU" dirty="0" smtClean="0"/>
              <a:t> </a:t>
            </a:r>
            <a:r>
              <a:rPr lang="ru-RU" dirty="0" err="1" smtClean="0"/>
              <a:t>prevention</a:t>
            </a:r>
            <a:r>
              <a:rPr lang="ru-RU" dirty="0" smtClean="0"/>
              <a:t> </a:t>
            </a:r>
            <a:r>
              <a:rPr lang="ru-RU" dirty="0" err="1" smtClean="0"/>
              <a:t>system</a:t>
            </a:r>
            <a:r>
              <a:rPr lang="ru-RU" dirty="0" smtClean="0"/>
              <a:t>) гипотетически способны работать на одном сервере, но это повышает риски возникновения конфликтов и усложняет обслуживание.</a:t>
            </a:r>
          </a:p>
          <a:p>
            <a:r>
              <a:rPr lang="ru-RU" dirty="0" smtClean="0"/>
              <a:t>С другой стороны, подход «один сервис — один сервер» приводит к тому, что используемые в компании серверы всегда недогружены — загрузка процессора в среднем составляла 1%-3%. </a:t>
            </a:r>
          </a:p>
          <a:p>
            <a:r>
              <a:rPr lang="ru-RU" dirty="0" smtClean="0"/>
              <a:t>С увеличением количества востребованных сервисов такого фактически простаивающего оборудования становилось все больше.</a:t>
            </a:r>
          </a:p>
          <a:p>
            <a:r>
              <a:rPr lang="ru-RU" dirty="0" smtClean="0"/>
              <a:t>Внедрение технологии </a:t>
            </a:r>
            <a:r>
              <a:rPr lang="ru-RU" dirty="0" err="1" smtClean="0"/>
              <a:t>Hyper-V</a:t>
            </a:r>
            <a:r>
              <a:rPr lang="ru-RU" dirty="0" smtClean="0"/>
              <a:t>, входящей в Windows Server 2008, позволило консолидировать физические серверы и повысить утилизацию вычислительных ресурсов в десятки раз.</a:t>
            </a:r>
          </a:p>
          <a:p>
            <a:r>
              <a:rPr lang="ru-RU" dirty="0" smtClean="0"/>
              <a:t>Как только приложение переходит в разряд ключевых для бизнеса, его необходимо помещать в отказоустойчивую конфигурацию. В компании это достигалось за счет кластеризации, что означало покупку еще как минимум одного сервера, который в свою очередь был так же недогружен, как и сервер, обеспечивающий </a:t>
            </a:r>
            <a:r>
              <a:rPr lang="ru-RU" dirty="0" err="1" smtClean="0"/>
              <a:t>кластеризуемый</a:t>
            </a:r>
            <a:r>
              <a:rPr lang="ru-RU" dirty="0" smtClean="0"/>
              <a:t> сервис. Например, система обеспечения портала SAP была развернута на пяти  физических серверах, и для создания отказоустойчивой кластеризации такой конфигурации поставщик решения советовал использовать сразу 20 серверов. </a:t>
            </a:r>
          </a:p>
          <a:p>
            <a:r>
              <a:rPr lang="ru-RU" dirty="0" smtClean="0"/>
              <a:t>Таким образом, на момент начала проекта в компании имелся большой парк машин, работающих с минимальной полезной нагрузкой и не обеспечивающих необходимой надежности предоставления сервисов.</a:t>
            </a:r>
          </a:p>
          <a:p>
            <a:r>
              <a:rPr lang="ru-RU" dirty="0" smtClean="0"/>
              <a:t>Кластеризация виртуальных машин позволила обеспечить заданный уровень надежности и отказоустойчивости, при этом не требуя значительного увеличения количества серверов.</a:t>
            </a:r>
          </a:p>
          <a:p>
            <a:r>
              <a:rPr lang="ru-RU" dirty="0" smtClean="0"/>
              <a:t>Практически каждый месяц </a:t>
            </a:r>
            <a:r>
              <a:rPr lang="ru-RU" dirty="0" err="1" smtClean="0"/>
              <a:t>ИТ-отдел</a:t>
            </a:r>
            <a:r>
              <a:rPr lang="ru-RU" dirty="0" smtClean="0"/>
              <a:t> получает запросы от различных департаментов на развертывание нового сервиса, что при отсутствии свободных серверов инициирует </a:t>
            </a:r>
            <a:r>
              <a:rPr lang="ru-RU" dirty="0" err="1" smtClean="0"/>
              <a:t>покуп</a:t>
            </a:r>
            <a:r>
              <a:rPr lang="ru-RU" dirty="0" smtClean="0"/>
              <a:t>-</a:t>
            </a:r>
          </a:p>
          <a:p>
            <a:r>
              <a:rPr lang="ru-RU" dirty="0" err="1" smtClean="0"/>
              <a:t>ку</a:t>
            </a:r>
            <a:r>
              <a:rPr lang="ru-RU" dirty="0" smtClean="0"/>
              <a:t> нового сервера. От момента заказа оборудования до его инсталляции в компании может пройти более месяца, и еще 1-2 дня отнимает развертывание  требуемого приложения.</a:t>
            </a:r>
          </a:p>
          <a:p>
            <a:r>
              <a:rPr lang="ru-RU" dirty="0" smtClean="0"/>
              <a:t>Оптимизация инфраструктуры за счет виртуализации большинства серверных приложений средствами </a:t>
            </a:r>
            <a:r>
              <a:rPr lang="ru-RU" dirty="0" err="1" smtClean="0"/>
              <a:t>Hyper-V</a:t>
            </a:r>
            <a:r>
              <a:rPr lang="ru-RU" dirty="0" smtClean="0"/>
              <a:t> уменьшила нагрузку на </a:t>
            </a:r>
            <a:r>
              <a:rPr lang="ru-RU" dirty="0" err="1" smtClean="0"/>
              <a:t>ИТ-департамент</a:t>
            </a:r>
            <a:r>
              <a:rPr lang="ru-RU" dirty="0" smtClean="0"/>
              <a:t>, ускорила ввод в эксплуатацию новых сервисов и снизила издержки по обслуживанию и поддержке центра обработки данных компании </a:t>
            </a:r>
            <a:r>
              <a:rPr lang="ru-RU" dirty="0" err="1" smtClean="0"/>
              <a:t>САБМиллер</a:t>
            </a:r>
            <a:r>
              <a:rPr lang="ru-RU" dirty="0" smtClean="0"/>
              <a:t> РУС.</a:t>
            </a:r>
          </a:p>
          <a:p>
            <a:r>
              <a:rPr lang="ru-RU" dirty="0" smtClean="0"/>
              <a:t>Сегодня в компании используется шесть серверов виртуализации, объединенных в три кластера по два узла в каждом. Имеется также один дополнительный кластер для тестовой лаборатории. В этой конфигурации запущено более 20 виртуальных серверов в отказоустойчивой конфигурации, что эквивалентно 40 физическим серверам. Таким образом, благодаря решению </a:t>
            </a:r>
            <a:r>
              <a:rPr lang="ru-RU" dirty="0" err="1" smtClean="0"/>
              <a:t>Hyper-V</a:t>
            </a:r>
            <a:r>
              <a:rPr lang="ru-RU" dirty="0" smtClean="0"/>
              <a:t> компании </a:t>
            </a:r>
            <a:r>
              <a:rPr lang="ru-RU" dirty="0" err="1" smtClean="0"/>
              <a:t>САБМиллер</a:t>
            </a:r>
            <a:r>
              <a:rPr lang="ru-RU" dirty="0" smtClean="0"/>
              <a:t> РУС удалось развернуть на шести физических серверах решение, ранее требовавшее более 40 физических серверов. Каждый сервис теперь работает на отдельном виртуальном сервере, что исключает конфликты приложений. </a:t>
            </a:r>
          </a:p>
          <a:p>
            <a:r>
              <a:rPr lang="ru-RU" dirty="0" smtClean="0"/>
              <a:t>Развернутая отказоустойчивая конфигурация позволила значительно повысить надежность и сократить парк серверов. Все освободившиеся серверы были отправлены в региональные офисы.</a:t>
            </a:r>
          </a:p>
          <a:p>
            <a:endParaRPr lang="ru-RU" dirty="0" smtClean="0"/>
          </a:p>
          <a:p>
            <a:endParaRPr lang="ru-RU" dirty="0"/>
          </a:p>
        </p:txBody>
      </p:sp>
      <p:sp>
        <p:nvSpPr>
          <p:cNvPr id="4" name="Slide Number Placeholder 3"/>
          <p:cNvSpPr>
            <a:spLocks noGrp="1"/>
          </p:cNvSpPr>
          <p:nvPr>
            <p:ph type="sldNum" sz="quarter" idx="10"/>
          </p:nvPr>
        </p:nvSpPr>
        <p:spPr/>
        <p:txBody>
          <a:bodyPr/>
          <a:lstStyle/>
          <a:p>
            <a:fld id="{33077B63-746E-4EB1-96D9-FA16B7B1C429}"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Header Placeholder 3"/>
          <p:cNvSpPr>
            <a:spLocks noGrp="1"/>
          </p:cNvSpPr>
          <p:nvPr>
            <p:ph type="hdr" sz="quarter" idx="10"/>
          </p:nvPr>
        </p:nvSpPr>
        <p:spPr/>
        <p:txBody>
          <a:bodyPr/>
          <a:lstStyle/>
          <a:p>
            <a:r>
              <a:rPr lang="en-US" smtClean="0"/>
              <a:t>Microsoft Business Intelligence</a:t>
            </a:r>
            <a:endParaRPr lang="en-US" dirty="0"/>
          </a:p>
        </p:txBody>
      </p:sp>
      <p:sp>
        <p:nvSpPr>
          <p:cNvPr id="5" name="Date Placeholder 4"/>
          <p:cNvSpPr>
            <a:spLocks noGrp="1"/>
          </p:cNvSpPr>
          <p:nvPr>
            <p:ph type="dt" idx="11"/>
          </p:nvPr>
        </p:nvSpPr>
        <p:spPr/>
        <p:txBody>
          <a:bodyPr/>
          <a:lstStyle/>
          <a:p>
            <a:fld id="{2B39FE97-B509-4BE0-BE79-EC9AA8C6F8D7}" type="datetime1">
              <a:rPr lang="en-US" smtClean="0"/>
              <a:pPr/>
              <a:t>4/28/2009</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7F34C10-BFDA-4750-A794-8F308558702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Header Placeholder 3"/>
          <p:cNvSpPr>
            <a:spLocks noGrp="1"/>
          </p:cNvSpPr>
          <p:nvPr>
            <p:ph type="hdr" sz="quarter" idx="10"/>
          </p:nvPr>
        </p:nvSpPr>
        <p:spPr/>
        <p:txBody>
          <a:bodyPr/>
          <a:lstStyle/>
          <a:p>
            <a:r>
              <a:rPr lang="en-US" smtClean="0"/>
              <a:t>Microsoft Business Intelligence</a:t>
            </a:r>
            <a:endParaRPr lang="en-US" dirty="0"/>
          </a:p>
        </p:txBody>
      </p:sp>
      <p:sp>
        <p:nvSpPr>
          <p:cNvPr id="5" name="Date Placeholder 4"/>
          <p:cNvSpPr>
            <a:spLocks noGrp="1"/>
          </p:cNvSpPr>
          <p:nvPr>
            <p:ph type="dt" idx="11"/>
          </p:nvPr>
        </p:nvSpPr>
        <p:spPr/>
        <p:txBody>
          <a:bodyPr/>
          <a:lstStyle/>
          <a:p>
            <a:fld id="{63465519-B581-49F2-B5B2-A145AC0B5A78}" type="datetime1">
              <a:rPr lang="en-US" smtClean="0"/>
              <a:pPr/>
              <a:t>4/28/2009</a:t>
            </a:fld>
            <a:endParaRPr lang="en-US"/>
          </a:p>
        </p:txBody>
      </p:sp>
      <p:sp>
        <p:nvSpPr>
          <p:cNvPr id="6" name="Footer Placeholder 5"/>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67F34C10-BFDA-4750-A794-8F308558702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B850A-8264-46C7-8692-EA8261D7E9AD}" type="slidenum">
              <a:rPr lang="ru-RU"/>
              <a:pPr/>
              <a:t>27</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normAutofit fontScale="92500" lnSpcReduction="20000"/>
          </a:bodyPr>
          <a:lstStyle/>
          <a:p>
            <a:pPr>
              <a:lnSpc>
                <a:spcPct val="80000"/>
              </a:lnSpc>
            </a:pPr>
            <a:r>
              <a:rPr lang="ru-RU" sz="800" dirty="0"/>
              <a:t>Специализация определяет тип решения, которое предлагает партнер клиентам. В рамках компетенции можно выбрать одну или несколько специализаций.</a:t>
            </a:r>
            <a:endParaRPr lang="ru-RU" sz="800" b="1" dirty="0"/>
          </a:p>
          <a:p>
            <a:pPr>
              <a:lnSpc>
                <a:spcPct val="80000"/>
              </a:lnSpc>
            </a:pPr>
            <a:r>
              <a:rPr lang="ru-RU" sz="800" b="1" dirty="0"/>
              <a:t> Специализации в рамках компетенций</a:t>
            </a:r>
            <a:endParaRPr lang="ru-RU" sz="800" dirty="0"/>
          </a:p>
          <a:p>
            <a:pPr>
              <a:lnSpc>
                <a:spcPct val="80000"/>
              </a:lnSpc>
            </a:pPr>
            <a:r>
              <a:rPr lang="ru-RU" sz="800" b="1" dirty="0" err="1"/>
              <a:t>СпециализацияОписание</a:t>
            </a:r>
            <a:r>
              <a:rPr lang="ru-RU" sz="800" b="1" dirty="0"/>
              <a:t> </a:t>
            </a:r>
            <a:r>
              <a:rPr lang="ru-RU" sz="800" b="1" dirty="0" err="1"/>
              <a:t>решенияБазовые</a:t>
            </a:r>
            <a:r>
              <a:rPr lang="ru-RU" sz="800" b="1" dirty="0"/>
              <a:t> продукты Microsoft</a:t>
            </a:r>
            <a:endParaRPr lang="ru-RU" sz="800" dirty="0"/>
          </a:p>
          <a:p>
            <a:pPr>
              <a:lnSpc>
                <a:spcPct val="80000"/>
              </a:lnSpc>
            </a:pPr>
            <a:r>
              <a:rPr lang="ru-RU" sz="800" dirty="0" err="1"/>
              <a:t>Messaging</a:t>
            </a:r>
            <a:r>
              <a:rPr lang="ru-RU" sz="800" dirty="0"/>
              <a:t> and </a:t>
            </a:r>
            <a:r>
              <a:rPr lang="ru-RU" sz="800" dirty="0" err="1"/>
              <a:t>collaboration</a:t>
            </a:r>
            <a:r>
              <a:rPr lang="ru-RU" sz="800" dirty="0"/>
              <a:t/>
            </a:r>
            <a:br>
              <a:rPr lang="ru-RU" sz="800" dirty="0"/>
            </a:br>
            <a:r>
              <a:rPr lang="ru-RU" sz="800" dirty="0"/>
              <a:t>(Совместная работа и обмен сообщениями)Решения по совместной работе и обмену электронными </a:t>
            </a:r>
            <a:r>
              <a:rPr lang="ru-RU" sz="800" dirty="0" err="1"/>
              <a:t>сообщениями</a:t>
            </a:r>
            <a:r>
              <a:rPr lang="ru-RU" sz="800" dirty="0" err="1">
                <a:hlinkClick r:id="rId3"/>
              </a:rPr>
              <a:t>Microsoft</a:t>
            </a:r>
            <a:r>
              <a:rPr lang="ru-RU" sz="800" dirty="0">
                <a:hlinkClick r:id="rId3"/>
              </a:rPr>
              <a:t> </a:t>
            </a:r>
            <a:r>
              <a:rPr lang="ru-RU" sz="800" dirty="0" err="1">
                <a:hlinkClick r:id="rId3"/>
              </a:rPr>
              <a:t>Office</a:t>
            </a:r>
            <a:r>
              <a:rPr lang="ru-RU" sz="800" dirty="0">
                <a:hlinkClick r:id="rId3"/>
              </a:rPr>
              <a:t> </a:t>
            </a:r>
            <a:r>
              <a:rPr lang="ru-RU" sz="800" dirty="0" err="1">
                <a:hlinkClick r:id="rId3"/>
              </a:rPr>
              <a:t>SharePoint</a:t>
            </a:r>
            <a:r>
              <a:rPr lang="ru-RU" sz="800" dirty="0">
                <a:hlinkClick r:id="rId3"/>
              </a:rPr>
              <a:t> </a:t>
            </a:r>
            <a:r>
              <a:rPr lang="ru-RU" sz="800" dirty="0" err="1">
                <a:hlinkClick r:id="rId3"/>
              </a:rPr>
              <a:t>Portal</a:t>
            </a:r>
            <a:r>
              <a:rPr lang="ru-RU" sz="800" dirty="0">
                <a:hlinkClick r:id="rId3"/>
              </a:rPr>
              <a:t> </a:t>
            </a:r>
            <a:r>
              <a:rPr lang="ru-RU" sz="800" dirty="0" err="1">
                <a:hlinkClick r:id="rId3"/>
              </a:rPr>
              <a:t>Server</a:t>
            </a:r>
            <a:r>
              <a:rPr lang="ru-RU" sz="800" dirty="0"/>
              <a:t/>
            </a:r>
            <a:br>
              <a:rPr lang="ru-RU" sz="800" dirty="0"/>
            </a:br>
            <a:r>
              <a:rPr lang="ru-RU" sz="800" dirty="0">
                <a:hlinkClick r:id="rId4"/>
              </a:rPr>
              <a:t>Microsoft </a:t>
            </a:r>
            <a:r>
              <a:rPr lang="ru-RU" sz="800" dirty="0" err="1">
                <a:hlinkClick r:id="rId4"/>
              </a:rPr>
              <a:t>Office</a:t>
            </a:r>
            <a:r>
              <a:rPr lang="ru-RU" sz="800" dirty="0">
                <a:hlinkClick r:id="rId4"/>
              </a:rPr>
              <a:t> System</a:t>
            </a:r>
            <a:r>
              <a:rPr lang="ru-RU" sz="800" dirty="0"/>
              <a:t/>
            </a:r>
            <a:br>
              <a:rPr lang="ru-RU" sz="800" dirty="0"/>
            </a:br>
            <a:r>
              <a:rPr lang="ru-RU" sz="800" dirty="0" err="1">
                <a:hlinkClick r:id="rId5"/>
              </a:rPr>
              <a:t>Windows</a:t>
            </a:r>
            <a:r>
              <a:rPr lang="ru-RU" sz="800" dirty="0">
                <a:hlinkClick r:id="rId5"/>
              </a:rPr>
              <a:t> </a:t>
            </a:r>
            <a:r>
              <a:rPr lang="ru-RU" sz="800" dirty="0" err="1">
                <a:hlinkClick r:id="rId5"/>
              </a:rPr>
              <a:t>Server</a:t>
            </a:r>
            <a:r>
              <a:rPr lang="ru-RU" sz="800" dirty="0">
                <a:hlinkClick r:id="rId5"/>
              </a:rPr>
              <a:t> 2003</a:t>
            </a:r>
            <a:r>
              <a:rPr lang="ru-RU" sz="800" dirty="0"/>
              <a:t/>
            </a:r>
            <a:br>
              <a:rPr lang="ru-RU" sz="800" dirty="0"/>
            </a:br>
            <a:r>
              <a:rPr lang="ru-RU" sz="800" dirty="0">
                <a:hlinkClick r:id="rId6"/>
              </a:rPr>
              <a:t>Exchange 2000 </a:t>
            </a:r>
            <a:r>
              <a:rPr lang="ru-RU" sz="800" dirty="0" err="1">
                <a:hlinkClick r:id="rId6"/>
              </a:rPr>
              <a:t>Server</a:t>
            </a:r>
            <a:r>
              <a:rPr lang="ru-RU" sz="800" dirty="0">
                <a:hlinkClick r:id="rId6"/>
              </a:rPr>
              <a:t> или Exchange </a:t>
            </a:r>
            <a:r>
              <a:rPr lang="ru-RU" sz="800" dirty="0" err="1">
                <a:hlinkClick r:id="rId6"/>
              </a:rPr>
              <a:t>Server</a:t>
            </a:r>
            <a:r>
              <a:rPr lang="ru-RU" sz="800" dirty="0">
                <a:hlinkClick r:id="rId6"/>
              </a:rPr>
              <a:t> 2003</a:t>
            </a:r>
            <a:r>
              <a:rPr lang="ru-RU" sz="800" dirty="0"/>
              <a:t> </a:t>
            </a:r>
            <a:r>
              <a:rPr lang="ru-RU" sz="800" b="1" dirty="0"/>
              <a:t>(EN)</a:t>
            </a:r>
            <a:r>
              <a:rPr lang="ru-RU" sz="800" dirty="0"/>
              <a:t/>
            </a:r>
            <a:br>
              <a:rPr lang="ru-RU" sz="800" dirty="0"/>
            </a:br>
            <a:r>
              <a:rPr lang="ru-RU" sz="800" dirty="0">
                <a:hlinkClick r:id="rId7"/>
              </a:rPr>
              <a:t>Microsoft </a:t>
            </a:r>
            <a:r>
              <a:rPr lang="ru-RU" sz="800" dirty="0" err="1">
                <a:hlinkClick r:id="rId7"/>
              </a:rPr>
              <a:t>Office</a:t>
            </a:r>
            <a:r>
              <a:rPr lang="ru-RU" sz="800" dirty="0">
                <a:hlinkClick r:id="rId7"/>
              </a:rPr>
              <a:t> </a:t>
            </a:r>
            <a:r>
              <a:rPr lang="ru-RU" sz="800" dirty="0" err="1">
                <a:hlinkClick r:id="rId7"/>
              </a:rPr>
              <a:t>Live</a:t>
            </a:r>
            <a:r>
              <a:rPr lang="ru-RU" sz="800" dirty="0">
                <a:hlinkClick r:id="rId7"/>
              </a:rPr>
              <a:t> </a:t>
            </a:r>
            <a:r>
              <a:rPr lang="ru-RU" sz="800" dirty="0" err="1">
                <a:hlinkClick r:id="rId7"/>
              </a:rPr>
              <a:t>Communications</a:t>
            </a:r>
            <a:r>
              <a:rPr lang="ru-RU" sz="800" dirty="0">
                <a:hlinkClick r:id="rId7"/>
              </a:rPr>
              <a:t> </a:t>
            </a:r>
            <a:r>
              <a:rPr lang="ru-RU" sz="800" dirty="0" err="1">
                <a:hlinkClick r:id="rId7"/>
              </a:rPr>
              <a:t>Server</a:t>
            </a:r>
            <a:r>
              <a:rPr lang="ru-RU" sz="800" dirty="0">
                <a:hlinkClick r:id="rId7"/>
              </a:rPr>
              <a:t> 2003</a:t>
            </a:r>
            <a:r>
              <a:rPr lang="ru-RU" sz="800" dirty="0"/>
              <a:t> </a:t>
            </a:r>
            <a:r>
              <a:rPr lang="ru-RU" sz="800" b="1" dirty="0"/>
              <a:t>(EN)</a:t>
            </a:r>
            <a:r>
              <a:rPr lang="ru-RU" sz="800" dirty="0"/>
              <a:t/>
            </a:r>
            <a:br>
              <a:rPr lang="ru-RU" sz="800" dirty="0"/>
            </a:br>
            <a:r>
              <a:rPr lang="ru-RU" sz="800" dirty="0">
                <a:hlinkClick r:id="rId8"/>
              </a:rPr>
              <a:t>Microsoft </a:t>
            </a:r>
            <a:r>
              <a:rPr lang="ru-RU" sz="800" dirty="0" err="1">
                <a:hlinkClick r:id="rId8"/>
              </a:rPr>
              <a:t>Office</a:t>
            </a:r>
            <a:r>
              <a:rPr lang="ru-RU" sz="800" dirty="0">
                <a:hlinkClick r:id="rId8"/>
              </a:rPr>
              <a:t> </a:t>
            </a:r>
            <a:r>
              <a:rPr lang="ru-RU" sz="800" dirty="0" err="1">
                <a:hlinkClick r:id="rId8"/>
              </a:rPr>
              <a:t>InfoPath</a:t>
            </a:r>
            <a:r>
              <a:rPr lang="ru-RU" sz="800" dirty="0">
                <a:hlinkClick r:id="rId8"/>
              </a:rPr>
              <a:t> 2003</a:t>
            </a:r>
            <a:r>
              <a:rPr lang="ru-RU" sz="800" dirty="0"/>
              <a:t>Portals and </a:t>
            </a:r>
            <a:r>
              <a:rPr lang="ru-RU" sz="800" dirty="0" err="1"/>
              <a:t>Enterprise</a:t>
            </a:r>
            <a:r>
              <a:rPr lang="ru-RU" sz="800" dirty="0"/>
              <a:t> </a:t>
            </a:r>
            <a:r>
              <a:rPr lang="ru-RU" sz="800" dirty="0" err="1"/>
              <a:t>Content</a:t>
            </a:r>
            <a:r>
              <a:rPr lang="ru-RU" sz="800" dirty="0"/>
              <a:t> Management</a:t>
            </a:r>
            <a:br>
              <a:rPr lang="ru-RU" sz="800" dirty="0"/>
            </a:br>
            <a:r>
              <a:rPr lang="ru-RU" sz="800" dirty="0"/>
              <a:t>(Информационные порталы)Информационные порталы для использования сотрудниками организации, а также ее клиентами и </a:t>
            </a:r>
            <a:r>
              <a:rPr lang="ru-RU" sz="800" dirty="0" err="1"/>
              <a:t>партнерами</a:t>
            </a:r>
            <a:r>
              <a:rPr lang="ru-RU" sz="800" dirty="0" err="1">
                <a:hlinkClick r:id="rId3"/>
              </a:rPr>
              <a:t>Microsoft</a:t>
            </a:r>
            <a:r>
              <a:rPr lang="ru-RU" sz="800" dirty="0">
                <a:hlinkClick r:id="rId3"/>
              </a:rPr>
              <a:t> </a:t>
            </a:r>
            <a:r>
              <a:rPr lang="ru-RU" sz="800" dirty="0" err="1">
                <a:hlinkClick r:id="rId3"/>
              </a:rPr>
              <a:t>Office</a:t>
            </a:r>
            <a:r>
              <a:rPr lang="ru-RU" sz="800" dirty="0">
                <a:hlinkClick r:id="rId3"/>
              </a:rPr>
              <a:t> </a:t>
            </a:r>
            <a:r>
              <a:rPr lang="ru-RU" sz="800" dirty="0" err="1">
                <a:hlinkClick r:id="rId3"/>
              </a:rPr>
              <a:t>SharePoint</a:t>
            </a:r>
            <a:r>
              <a:rPr lang="ru-RU" sz="800" dirty="0">
                <a:hlinkClick r:id="rId3"/>
              </a:rPr>
              <a:t> </a:t>
            </a:r>
            <a:r>
              <a:rPr lang="ru-RU" sz="800" dirty="0" err="1">
                <a:hlinkClick r:id="rId3"/>
              </a:rPr>
              <a:t>Portal</a:t>
            </a:r>
            <a:r>
              <a:rPr lang="ru-RU" sz="800" dirty="0">
                <a:hlinkClick r:id="rId3"/>
              </a:rPr>
              <a:t> </a:t>
            </a:r>
            <a:r>
              <a:rPr lang="ru-RU" sz="800" dirty="0" err="1">
                <a:hlinkClick r:id="rId3"/>
              </a:rPr>
              <a:t>Server</a:t>
            </a:r>
            <a:r>
              <a:rPr lang="ru-RU" sz="800" dirty="0"/>
              <a:t/>
            </a:r>
            <a:br>
              <a:rPr lang="ru-RU" sz="800" dirty="0"/>
            </a:br>
            <a:r>
              <a:rPr lang="ru-RU" sz="800" dirty="0" err="1">
                <a:hlinkClick r:id="rId5"/>
              </a:rPr>
              <a:t>Windows</a:t>
            </a:r>
            <a:r>
              <a:rPr lang="ru-RU" sz="800" dirty="0">
                <a:hlinkClick r:id="rId5"/>
              </a:rPr>
              <a:t> </a:t>
            </a:r>
            <a:r>
              <a:rPr lang="ru-RU" sz="800" dirty="0" err="1">
                <a:hlinkClick r:id="rId5"/>
              </a:rPr>
              <a:t>Server</a:t>
            </a:r>
            <a:r>
              <a:rPr lang="ru-RU" sz="800" dirty="0">
                <a:hlinkClick r:id="rId5"/>
              </a:rPr>
              <a:t> 2003</a:t>
            </a:r>
            <a:r>
              <a:rPr lang="ru-RU" sz="800" dirty="0"/>
              <a:t/>
            </a:r>
            <a:br>
              <a:rPr lang="ru-RU" sz="800" dirty="0"/>
            </a:br>
            <a:r>
              <a:rPr lang="ru-RU" sz="800" dirty="0">
                <a:hlinkClick r:id="rId9"/>
              </a:rPr>
              <a:t>SQL </a:t>
            </a:r>
            <a:r>
              <a:rPr lang="ru-RU" sz="800" dirty="0" err="1">
                <a:hlinkClick r:id="rId9"/>
              </a:rPr>
              <a:t>Server</a:t>
            </a:r>
            <a:r>
              <a:rPr lang="ru-RU" sz="800" dirty="0">
                <a:hlinkClick r:id="rId9"/>
              </a:rPr>
              <a:t> 2000</a:t>
            </a:r>
            <a:r>
              <a:rPr lang="ru-RU" sz="800" dirty="0"/>
              <a:t/>
            </a:r>
            <a:br>
              <a:rPr lang="ru-RU" sz="800" dirty="0"/>
            </a:br>
            <a:r>
              <a:rPr lang="ru-RU" sz="800" dirty="0" err="1">
                <a:hlinkClick r:id="rId10"/>
              </a:rPr>
              <a:t>BizTalk</a:t>
            </a:r>
            <a:r>
              <a:rPr lang="ru-RU" sz="800" dirty="0">
                <a:hlinkClick r:id="rId10"/>
              </a:rPr>
              <a:t> </a:t>
            </a:r>
            <a:r>
              <a:rPr lang="ru-RU" sz="800" dirty="0" err="1">
                <a:hlinkClick r:id="rId10"/>
              </a:rPr>
              <a:t>Server</a:t>
            </a:r>
            <a:r>
              <a:rPr lang="ru-RU" sz="800" dirty="0"/>
              <a:t/>
            </a:r>
            <a:br>
              <a:rPr lang="ru-RU" sz="800" dirty="0"/>
            </a:br>
            <a:r>
              <a:rPr lang="ru-RU" sz="800" dirty="0">
                <a:hlinkClick r:id="rId6"/>
              </a:rPr>
              <a:t>Exchange 2000 </a:t>
            </a:r>
            <a:r>
              <a:rPr lang="ru-RU" sz="800" dirty="0" err="1">
                <a:hlinkClick r:id="rId6"/>
              </a:rPr>
              <a:t>Server</a:t>
            </a:r>
            <a:r>
              <a:rPr lang="ru-RU" sz="800" dirty="0">
                <a:hlinkClick r:id="rId6"/>
              </a:rPr>
              <a:t> или Exchange </a:t>
            </a:r>
            <a:r>
              <a:rPr lang="ru-RU" sz="800" dirty="0" err="1">
                <a:hlinkClick r:id="rId6"/>
              </a:rPr>
              <a:t>Server</a:t>
            </a:r>
            <a:r>
              <a:rPr lang="ru-RU" sz="800" dirty="0">
                <a:hlinkClick r:id="rId6"/>
              </a:rPr>
              <a:t> 2003</a:t>
            </a:r>
            <a:r>
              <a:rPr lang="ru-RU" sz="800" dirty="0"/>
              <a:t> </a:t>
            </a:r>
            <a:r>
              <a:rPr lang="ru-RU" sz="800" b="1" dirty="0"/>
              <a:t>(EN)</a:t>
            </a:r>
            <a:r>
              <a:rPr lang="ru-RU" sz="800" dirty="0" err="1"/>
              <a:t>Enterprise</a:t>
            </a:r>
            <a:r>
              <a:rPr lang="ru-RU" sz="800" dirty="0"/>
              <a:t> </a:t>
            </a:r>
            <a:r>
              <a:rPr lang="ru-RU" sz="800" dirty="0" err="1"/>
              <a:t>Project</a:t>
            </a:r>
            <a:r>
              <a:rPr lang="ru-RU" sz="800" dirty="0"/>
              <a:t> Management</a:t>
            </a:r>
            <a:br>
              <a:rPr lang="ru-RU" sz="800" dirty="0"/>
            </a:br>
            <a:r>
              <a:rPr lang="ru-RU" sz="800" dirty="0"/>
              <a:t>(Управление проектами)Решения по управлению проектами в </a:t>
            </a:r>
            <a:r>
              <a:rPr lang="ru-RU" sz="800" dirty="0" err="1"/>
              <a:t>организациях</a:t>
            </a:r>
            <a:r>
              <a:rPr lang="ru-RU" sz="800" dirty="0" err="1">
                <a:hlinkClick r:id="rId11"/>
              </a:rPr>
              <a:t>Microsoft</a:t>
            </a:r>
            <a:r>
              <a:rPr lang="ru-RU" sz="800" dirty="0">
                <a:hlinkClick r:id="rId11"/>
              </a:rPr>
              <a:t> </a:t>
            </a:r>
            <a:r>
              <a:rPr lang="ru-RU" sz="800" dirty="0" err="1">
                <a:hlinkClick r:id="rId11"/>
              </a:rPr>
              <a:t>Project</a:t>
            </a:r>
            <a:r>
              <a:rPr lang="ru-RU" sz="800" dirty="0">
                <a:hlinkClick r:id="rId11"/>
              </a:rPr>
              <a:t> </a:t>
            </a:r>
            <a:r>
              <a:rPr lang="ru-RU" sz="800" dirty="0" err="1">
                <a:hlinkClick r:id="rId11"/>
              </a:rPr>
              <a:t>Server</a:t>
            </a:r>
            <a:r>
              <a:rPr lang="ru-RU" sz="800" dirty="0">
                <a:hlinkClick r:id="rId11"/>
              </a:rPr>
              <a:t> 2002 или </a:t>
            </a:r>
            <a:r>
              <a:rPr lang="ru-RU" sz="800" dirty="0" err="1">
                <a:hlinkClick r:id="rId11"/>
              </a:rPr>
              <a:t>Office</a:t>
            </a:r>
            <a:r>
              <a:rPr lang="ru-RU" sz="800" dirty="0">
                <a:hlinkClick r:id="rId11"/>
              </a:rPr>
              <a:t> </a:t>
            </a:r>
            <a:r>
              <a:rPr lang="ru-RU" sz="800" dirty="0" err="1">
                <a:hlinkClick r:id="rId11"/>
              </a:rPr>
              <a:t>Project</a:t>
            </a:r>
            <a:r>
              <a:rPr lang="ru-RU" sz="800" dirty="0">
                <a:hlinkClick r:id="rId11"/>
              </a:rPr>
              <a:t> </a:t>
            </a:r>
            <a:r>
              <a:rPr lang="ru-RU" sz="800" dirty="0" err="1">
                <a:hlinkClick r:id="rId11"/>
              </a:rPr>
              <a:t>Server</a:t>
            </a:r>
            <a:r>
              <a:rPr lang="ru-RU" sz="800" dirty="0">
                <a:hlinkClick r:id="rId11"/>
              </a:rPr>
              <a:t> 2003</a:t>
            </a:r>
            <a:r>
              <a:rPr lang="ru-RU" sz="800" dirty="0"/>
              <a:t/>
            </a:r>
            <a:br>
              <a:rPr lang="ru-RU" sz="800" dirty="0"/>
            </a:br>
            <a:r>
              <a:rPr lang="ru-RU" sz="800" dirty="0"/>
              <a:t>плюс один или несколько из следующих продуктов:</a:t>
            </a:r>
            <a:br>
              <a:rPr lang="ru-RU" sz="800" dirty="0"/>
            </a:br>
            <a:r>
              <a:rPr lang="ru-RU" sz="800" dirty="0" err="1">
                <a:hlinkClick r:id="rId11"/>
              </a:rPr>
              <a:t>Project</a:t>
            </a:r>
            <a:r>
              <a:rPr lang="ru-RU" sz="800" dirty="0">
                <a:hlinkClick r:id="rId11"/>
              </a:rPr>
              <a:t> </a:t>
            </a:r>
            <a:r>
              <a:rPr lang="ru-RU" sz="800" dirty="0" err="1">
                <a:hlinkClick r:id="rId11"/>
              </a:rPr>
              <a:t>Professional</a:t>
            </a:r>
            <a:r>
              <a:rPr lang="ru-RU" sz="800" dirty="0">
                <a:hlinkClick r:id="rId11"/>
              </a:rPr>
              <a:t> 2002 или </a:t>
            </a:r>
            <a:r>
              <a:rPr lang="ru-RU" sz="800" dirty="0" err="1">
                <a:hlinkClick r:id="rId11"/>
              </a:rPr>
              <a:t>Office</a:t>
            </a:r>
            <a:r>
              <a:rPr lang="ru-RU" sz="800" dirty="0">
                <a:hlinkClick r:id="rId11"/>
              </a:rPr>
              <a:t> </a:t>
            </a:r>
            <a:r>
              <a:rPr lang="ru-RU" sz="800" dirty="0" err="1">
                <a:hlinkClick r:id="rId11"/>
              </a:rPr>
              <a:t>Project</a:t>
            </a:r>
            <a:r>
              <a:rPr lang="ru-RU" sz="800" dirty="0">
                <a:hlinkClick r:id="rId11"/>
              </a:rPr>
              <a:t> </a:t>
            </a:r>
            <a:r>
              <a:rPr lang="ru-RU" sz="800" dirty="0" err="1">
                <a:hlinkClick r:id="rId11"/>
              </a:rPr>
              <a:t>Professional</a:t>
            </a:r>
            <a:r>
              <a:rPr lang="ru-RU" sz="800" dirty="0">
                <a:hlinkClick r:id="rId11"/>
              </a:rPr>
              <a:t> 2003</a:t>
            </a:r>
            <a:r>
              <a:rPr lang="ru-RU" sz="800" dirty="0"/>
              <a:t/>
            </a:r>
            <a:br>
              <a:rPr lang="ru-RU" sz="800" dirty="0"/>
            </a:br>
            <a:r>
              <a:rPr lang="ru-RU" sz="800" dirty="0" err="1">
                <a:hlinkClick r:id="rId12"/>
              </a:rPr>
              <a:t>Windows</a:t>
            </a:r>
            <a:r>
              <a:rPr lang="ru-RU" sz="800" dirty="0">
                <a:hlinkClick r:id="rId12"/>
              </a:rPr>
              <a:t> </a:t>
            </a:r>
            <a:r>
              <a:rPr lang="ru-RU" sz="800" dirty="0" err="1">
                <a:hlinkClick r:id="rId12"/>
              </a:rPr>
              <a:t>SharePoint</a:t>
            </a:r>
            <a:r>
              <a:rPr lang="ru-RU" sz="800" dirty="0">
                <a:hlinkClick r:id="rId12"/>
              </a:rPr>
              <a:t> Services</a:t>
            </a:r>
            <a:r>
              <a:rPr lang="ru-RU" sz="800" dirty="0"/>
              <a:t/>
            </a:r>
            <a:br>
              <a:rPr lang="ru-RU" sz="800" dirty="0"/>
            </a:br>
            <a:r>
              <a:rPr lang="ru-RU" sz="800" dirty="0">
                <a:hlinkClick r:id="rId9"/>
              </a:rPr>
              <a:t>SQL </a:t>
            </a:r>
            <a:r>
              <a:rPr lang="ru-RU" sz="800" dirty="0" err="1">
                <a:hlinkClick r:id="rId9"/>
              </a:rPr>
              <a:t>Server</a:t>
            </a:r>
            <a:r>
              <a:rPr lang="ru-RU" sz="800" dirty="0">
                <a:hlinkClick r:id="rId9"/>
              </a:rPr>
              <a:t> 2000</a:t>
            </a:r>
            <a:r>
              <a:rPr lang="ru-RU" sz="800" dirty="0"/>
              <a:t/>
            </a:r>
            <a:br>
              <a:rPr lang="ru-RU" sz="800" dirty="0"/>
            </a:br>
            <a:r>
              <a:rPr lang="ru-RU" sz="800" dirty="0">
                <a:hlinkClick r:id="rId4"/>
              </a:rPr>
              <a:t>Microsoft </a:t>
            </a:r>
            <a:r>
              <a:rPr lang="ru-RU" sz="800" dirty="0" err="1">
                <a:hlinkClick r:id="rId4"/>
              </a:rPr>
              <a:t>Office</a:t>
            </a:r>
            <a:r>
              <a:rPr lang="ru-RU" sz="800" dirty="0">
                <a:hlinkClick r:id="rId4"/>
              </a:rPr>
              <a:t> 2003</a:t>
            </a:r>
            <a:r>
              <a:rPr lang="ru-RU" sz="800" dirty="0"/>
              <a:t/>
            </a:r>
            <a:br>
              <a:rPr lang="ru-RU" sz="800" dirty="0"/>
            </a:br>
            <a:r>
              <a:rPr lang="ru-RU" sz="800" dirty="0">
                <a:hlinkClick r:id="rId13"/>
              </a:rPr>
              <a:t>Microsoft </a:t>
            </a:r>
            <a:r>
              <a:rPr lang="ru-RU" sz="800" dirty="0" err="1">
                <a:hlinkClick r:id="rId13"/>
              </a:rPr>
              <a:t>Office</a:t>
            </a:r>
            <a:r>
              <a:rPr lang="ru-RU" sz="800" dirty="0">
                <a:hlinkClick r:id="rId13"/>
              </a:rPr>
              <a:t> </a:t>
            </a:r>
            <a:r>
              <a:rPr lang="ru-RU" sz="800" dirty="0" err="1">
                <a:hlinkClick r:id="rId13"/>
              </a:rPr>
              <a:t>Visio</a:t>
            </a:r>
            <a:r>
              <a:rPr lang="ru-RU" sz="800" dirty="0">
                <a:hlinkClick r:id="rId13"/>
              </a:rPr>
              <a:t> </a:t>
            </a:r>
            <a:r>
              <a:rPr lang="ru-RU" sz="800" dirty="0" err="1">
                <a:hlinkClick r:id="rId13"/>
              </a:rPr>
              <a:t>Standard</a:t>
            </a:r>
            <a:r>
              <a:rPr lang="ru-RU" sz="800" dirty="0">
                <a:hlinkClick r:id="rId13"/>
              </a:rPr>
              <a:t> или </a:t>
            </a:r>
            <a:r>
              <a:rPr lang="ru-RU" sz="800" dirty="0" err="1">
                <a:hlinkClick r:id="rId13"/>
              </a:rPr>
              <a:t>Visio</a:t>
            </a:r>
            <a:r>
              <a:rPr lang="ru-RU" sz="800" dirty="0">
                <a:hlinkClick r:id="rId13"/>
              </a:rPr>
              <a:t> 2003</a:t>
            </a:r>
            <a:r>
              <a:rPr lang="ru-RU" sz="800" dirty="0"/>
              <a:t>Office </a:t>
            </a:r>
            <a:r>
              <a:rPr lang="ru-RU" sz="800" dirty="0" err="1"/>
              <a:t>Smart</a:t>
            </a:r>
            <a:r>
              <a:rPr lang="ru-RU" sz="800" dirty="0"/>
              <a:t> </a:t>
            </a:r>
            <a:r>
              <a:rPr lang="ru-RU" sz="800" dirty="0" err="1"/>
              <a:t>Client</a:t>
            </a:r>
            <a:r>
              <a:rPr lang="ru-RU" sz="800" dirty="0"/>
              <a:t> </a:t>
            </a:r>
            <a:r>
              <a:rPr lang="ru-RU" sz="800" dirty="0" err="1"/>
              <a:t>Development</a:t>
            </a:r>
            <a:r>
              <a:rPr lang="ru-RU" sz="800" dirty="0"/>
              <a:t/>
            </a:r>
            <a:br>
              <a:rPr lang="ru-RU" sz="800" dirty="0"/>
            </a:br>
            <a:r>
              <a:rPr lang="ru-RU" sz="800" dirty="0"/>
              <a:t>(Разработка приложений на </a:t>
            </a:r>
            <a:r>
              <a:rPr lang="ru-RU" sz="800" dirty="0" err="1"/>
              <a:t>Office</a:t>
            </a:r>
            <a:r>
              <a:rPr lang="ru-RU" sz="800" dirty="0"/>
              <a:t> System)Решения, разработанные с использованием XML и служб </a:t>
            </a:r>
            <a:r>
              <a:rPr lang="ru-RU" sz="800" dirty="0" err="1"/>
              <a:t>Web</a:t>
            </a:r>
            <a:r>
              <a:rPr lang="ru-RU" sz="800" dirty="0"/>
              <a:t> Services при помощи </a:t>
            </a:r>
            <a:r>
              <a:rPr lang="ru-RU" sz="800" dirty="0" err="1"/>
              <a:t>Visual</a:t>
            </a:r>
            <a:r>
              <a:rPr lang="ru-RU" sz="800" dirty="0"/>
              <a:t> </a:t>
            </a:r>
            <a:r>
              <a:rPr lang="ru-RU" sz="800" dirty="0" err="1"/>
              <a:t>Studio</a:t>
            </a:r>
            <a:r>
              <a:rPr lang="ru-RU" sz="800" dirty="0"/>
              <a:t> </a:t>
            </a:r>
            <a:r>
              <a:rPr lang="ru-RU" sz="800" dirty="0" err="1"/>
              <a:t>Tools</a:t>
            </a:r>
            <a:r>
              <a:rPr lang="ru-RU" sz="800" dirty="0"/>
              <a:t> </a:t>
            </a:r>
            <a:r>
              <a:rPr lang="ru-RU" sz="800" dirty="0" err="1"/>
              <a:t>for</a:t>
            </a:r>
            <a:r>
              <a:rPr lang="ru-RU" sz="800" dirty="0"/>
              <a:t> </a:t>
            </a:r>
            <a:r>
              <a:rPr lang="ru-RU" sz="800" dirty="0" err="1"/>
              <a:t>Office</a:t>
            </a:r>
            <a:r>
              <a:rPr lang="ru-RU" sz="800" dirty="0" err="1">
                <a:hlinkClick r:id="rId14"/>
              </a:rPr>
              <a:t>Microsoft</a:t>
            </a:r>
            <a:r>
              <a:rPr lang="ru-RU" sz="800" dirty="0">
                <a:hlinkClick r:id="rId14"/>
              </a:rPr>
              <a:t> </a:t>
            </a:r>
            <a:r>
              <a:rPr lang="ru-RU" sz="800" dirty="0" err="1">
                <a:hlinkClick r:id="rId14"/>
              </a:rPr>
              <a:t>Office</a:t>
            </a:r>
            <a:r>
              <a:rPr lang="ru-RU" sz="800" dirty="0">
                <a:hlinkClick r:id="rId14"/>
              </a:rPr>
              <a:t> </a:t>
            </a:r>
            <a:r>
              <a:rPr lang="ru-RU" sz="800" dirty="0" err="1">
                <a:hlinkClick r:id="rId14"/>
              </a:rPr>
              <a:t>Professional</a:t>
            </a:r>
            <a:r>
              <a:rPr lang="ru-RU" sz="800" dirty="0">
                <a:hlinkClick r:id="rId14"/>
              </a:rPr>
              <a:t> </a:t>
            </a:r>
            <a:r>
              <a:rPr lang="ru-RU" sz="800" dirty="0" err="1">
                <a:hlinkClick r:id="rId14"/>
              </a:rPr>
              <a:t>Edition</a:t>
            </a:r>
            <a:r>
              <a:rPr lang="ru-RU" sz="800" dirty="0">
                <a:hlinkClick r:id="rId14"/>
              </a:rPr>
              <a:t> 2003</a:t>
            </a:r>
            <a:r>
              <a:rPr lang="ru-RU" sz="800" dirty="0"/>
              <a:t> </a:t>
            </a:r>
            <a:r>
              <a:rPr lang="ru-RU" sz="800" b="1" dirty="0"/>
              <a:t>(EN)</a:t>
            </a:r>
            <a:r>
              <a:rPr lang="ru-RU" sz="800" dirty="0"/>
              <a:t/>
            </a:r>
            <a:br>
              <a:rPr lang="ru-RU" sz="800" dirty="0"/>
            </a:br>
            <a:r>
              <a:rPr lang="ru-RU" sz="800" dirty="0">
                <a:hlinkClick r:id="rId8"/>
              </a:rPr>
              <a:t>Microsoft </a:t>
            </a:r>
            <a:r>
              <a:rPr lang="ru-RU" sz="800" dirty="0" err="1">
                <a:hlinkClick r:id="rId8"/>
              </a:rPr>
              <a:t>Office</a:t>
            </a:r>
            <a:r>
              <a:rPr lang="ru-RU" sz="800" dirty="0">
                <a:hlinkClick r:id="rId8"/>
              </a:rPr>
              <a:t> </a:t>
            </a:r>
            <a:r>
              <a:rPr lang="ru-RU" sz="800" dirty="0" err="1">
                <a:hlinkClick r:id="rId8"/>
              </a:rPr>
              <a:t>InfoPath</a:t>
            </a:r>
            <a:r>
              <a:rPr lang="ru-RU" sz="800" dirty="0">
                <a:hlinkClick r:id="rId8"/>
              </a:rPr>
              <a:t> 2003</a:t>
            </a:r>
            <a:r>
              <a:rPr lang="ru-RU" sz="800" dirty="0"/>
              <a:t/>
            </a:r>
            <a:br>
              <a:rPr lang="ru-RU" sz="800" dirty="0"/>
            </a:br>
            <a:r>
              <a:rPr lang="ru-RU" sz="800" dirty="0" err="1">
                <a:hlinkClick r:id="rId15"/>
              </a:rPr>
              <a:t>Visual</a:t>
            </a:r>
            <a:r>
              <a:rPr lang="ru-RU" sz="800" dirty="0">
                <a:hlinkClick r:id="rId15"/>
              </a:rPr>
              <a:t> </a:t>
            </a:r>
            <a:r>
              <a:rPr lang="ru-RU" sz="800" dirty="0" err="1">
                <a:hlinkClick r:id="rId15"/>
              </a:rPr>
              <a:t>Studio</a:t>
            </a:r>
            <a:r>
              <a:rPr lang="ru-RU" sz="800" dirty="0">
                <a:hlinkClick r:id="rId15"/>
              </a:rPr>
              <a:t> </a:t>
            </a:r>
            <a:r>
              <a:rPr lang="ru-RU" sz="800" dirty="0" err="1">
                <a:hlinkClick r:id="rId15"/>
              </a:rPr>
              <a:t>Tools</a:t>
            </a:r>
            <a:r>
              <a:rPr lang="ru-RU" sz="800" dirty="0">
                <a:hlinkClick r:id="rId15"/>
              </a:rPr>
              <a:t> </a:t>
            </a:r>
            <a:r>
              <a:rPr lang="ru-RU" sz="800" dirty="0" err="1">
                <a:hlinkClick r:id="rId15"/>
              </a:rPr>
              <a:t>for</a:t>
            </a:r>
            <a:r>
              <a:rPr lang="ru-RU" sz="800" dirty="0">
                <a:hlinkClick r:id="rId15"/>
              </a:rPr>
              <a:t> </a:t>
            </a:r>
            <a:r>
              <a:rPr lang="ru-RU" sz="800" dirty="0" err="1">
                <a:hlinkClick r:id="rId15"/>
              </a:rPr>
              <a:t>Office</a:t>
            </a:r>
            <a:r>
              <a:rPr lang="ru-RU" sz="800" dirty="0" err="1"/>
              <a:t>Office</a:t>
            </a:r>
            <a:r>
              <a:rPr lang="ru-RU" sz="800" dirty="0"/>
              <a:t> System </a:t>
            </a:r>
            <a:r>
              <a:rPr lang="ru-RU" sz="800" dirty="0" err="1"/>
              <a:t>Desktop</a:t>
            </a:r>
            <a:r>
              <a:rPr lang="ru-RU" sz="800" dirty="0"/>
              <a:t> </a:t>
            </a:r>
            <a:r>
              <a:rPr lang="ru-RU" sz="800" dirty="0" err="1"/>
              <a:t>Deployment</a:t>
            </a:r>
            <a:r>
              <a:rPr lang="ru-RU" sz="800" dirty="0"/>
              <a:t/>
            </a:r>
            <a:br>
              <a:rPr lang="ru-RU" sz="800" dirty="0"/>
            </a:br>
            <a:r>
              <a:rPr lang="ru-RU" sz="800" dirty="0"/>
              <a:t>(Развертывание </a:t>
            </a:r>
            <a:r>
              <a:rPr lang="ru-RU" sz="800" dirty="0" err="1"/>
              <a:t>Office</a:t>
            </a:r>
            <a:r>
              <a:rPr lang="ru-RU" sz="800" dirty="0"/>
              <a:t> System)Развертывание последней версии Microsoft </a:t>
            </a:r>
            <a:r>
              <a:rPr lang="ru-RU" sz="800" dirty="0" err="1"/>
              <a:t>Office</a:t>
            </a:r>
            <a:r>
              <a:rPr lang="ru-RU" sz="800" dirty="0"/>
              <a:t> System на настольных компьютерах клиентов</a:t>
            </a:r>
            <a:endParaRPr lang="en-US" sz="800" dirty="0"/>
          </a:p>
          <a:p>
            <a:pPr>
              <a:lnSpc>
                <a:spcPct val="80000"/>
              </a:lnSpc>
            </a:pPr>
            <a:endParaRPr lang="en-US" sz="800" dirty="0"/>
          </a:p>
          <a:p>
            <a:pPr>
              <a:lnSpc>
                <a:spcPct val="80000"/>
              </a:lnSpc>
            </a:pPr>
            <a:r>
              <a:rPr lang="ru-RU" sz="800" dirty="0"/>
              <a:t>Ваша компания должна иметь в штате или на контрактной основе 2 (двух) специалистов для каждой выбранной специализации, каждый из которых сдал, как минимум, один из перечисленных ниже сертификационных экзаменов в рамках выбранной специализации.</a:t>
            </a:r>
            <a:endParaRPr lang="en-US" sz="800" dirty="0"/>
          </a:p>
          <a:p>
            <a:pPr>
              <a:lnSpc>
                <a:spcPct val="80000"/>
              </a:lnSpc>
            </a:pPr>
            <a:r>
              <a:rPr lang="ru-RU" sz="800" dirty="0"/>
              <a:t>Договоритесь с клиентами о предоставлении не менее трех отзывов о ранее внедренных </a:t>
            </a:r>
            <a:r>
              <a:rPr lang="ru-RU" sz="800" dirty="0" err="1"/>
              <a:t>ИТ-проектах</a:t>
            </a:r>
            <a:r>
              <a:rPr lang="ru-RU" sz="800" dirty="0"/>
              <a:t> в рамках каждой из выбранных специализаций.</a:t>
            </a:r>
          </a:p>
          <a:p>
            <a:pPr>
              <a:lnSpc>
                <a:spcPct val="80000"/>
              </a:lnSpc>
            </a:pPr>
            <a:r>
              <a:rPr lang="ru-RU" sz="800" dirty="0"/>
              <a:t>Каждое решение должно быть построено на одном или нескольких базовых для данной специализации продуктах Microsoft.</a:t>
            </a:r>
            <a:endParaRPr lang="ru-RU" sz="800" b="1" dirty="0"/>
          </a:p>
          <a:p>
            <a:pPr>
              <a:lnSpc>
                <a:spcPct val="80000"/>
              </a:lnSpc>
            </a:pPr>
            <a:r>
              <a:rPr lang="ru-RU" sz="800" b="1" dirty="0"/>
              <a:t>Примечания:</a:t>
            </a:r>
            <a:endParaRPr lang="ru-RU" sz="800" dirty="0"/>
          </a:p>
          <a:p>
            <a:pPr>
              <a:lnSpc>
                <a:spcPct val="80000"/>
              </a:lnSpc>
            </a:pPr>
            <a:r>
              <a:rPr lang="ru-RU" sz="800" dirty="0"/>
              <a:t>—Каждый отзыв должен относится к решению, внедренному в течении последних 12 календарных месяцев.—Отзывы клиентов заполняются партнером в корпоративном профиле организации, и затем подтверждаются клиентом в электронном виде.—Все три отзыва могут быть получены от одного и того же клиента по разным проектам.—Можно подавать в качестве проекта для предоставления отзыва часть комплексного </a:t>
            </a:r>
            <a:r>
              <a:rPr lang="ru-RU" sz="800" dirty="0" err="1"/>
              <a:t>ИТ-проекта</a:t>
            </a:r>
            <a:r>
              <a:rPr lang="ru-RU" sz="800" dirty="0"/>
              <a:t>.—Можно подавать в качестве проекта для предоставления отзыва </a:t>
            </a:r>
            <a:r>
              <a:rPr lang="ru-RU" sz="800" dirty="0" err="1"/>
              <a:t>ИТ-проект</a:t>
            </a:r>
            <a:r>
              <a:rPr lang="ru-RU" sz="800" dirty="0"/>
              <a:t>, внедрение которого проходит в несколько этапов за несколько лет.</a:t>
            </a:r>
            <a:endParaRPr lang="en-US" sz="800" dirty="0"/>
          </a:p>
          <a:p>
            <a:pPr>
              <a:lnSpc>
                <a:spcPct val="80000"/>
              </a:lnSpc>
            </a:pPr>
            <a:endParaRPr lang="en-US" sz="800" dirty="0"/>
          </a:p>
          <a:p>
            <a:pPr>
              <a:lnSpc>
                <a:spcPct val="80000"/>
              </a:lnSpc>
            </a:pPr>
            <a:r>
              <a:rPr lang="ru-RU" sz="800" dirty="0"/>
              <a:t>Маркетинговые </a:t>
            </a:r>
            <a:r>
              <a:rPr lang="ru-RU" sz="800" dirty="0" err="1"/>
              <a:t>преимуществаДобавьте</a:t>
            </a:r>
            <a:r>
              <a:rPr lang="ru-RU" sz="800" dirty="0"/>
              <a:t> компетенцию Information </a:t>
            </a:r>
            <a:r>
              <a:rPr lang="ru-RU" sz="800" dirty="0" err="1"/>
              <a:t>Worker</a:t>
            </a:r>
            <a:r>
              <a:rPr lang="ru-RU" sz="800" dirty="0"/>
              <a:t> Solutions в партнерский логотип с помощью </a:t>
            </a:r>
            <a:r>
              <a:rPr lang="ru-RU" sz="800" dirty="0" err="1">
                <a:hlinkClick r:id="rId16"/>
              </a:rPr>
              <a:t>Partner</a:t>
            </a:r>
            <a:r>
              <a:rPr lang="ru-RU" sz="800" dirty="0">
                <a:hlinkClick r:id="rId16"/>
              </a:rPr>
              <a:t> </a:t>
            </a:r>
            <a:r>
              <a:rPr lang="ru-RU" sz="800" dirty="0" err="1">
                <a:hlinkClick r:id="rId16"/>
              </a:rPr>
              <a:t>Logo</a:t>
            </a:r>
            <a:r>
              <a:rPr lang="ru-RU" sz="800" dirty="0">
                <a:hlinkClick r:id="rId16"/>
              </a:rPr>
              <a:t> </a:t>
            </a:r>
            <a:r>
              <a:rPr lang="ru-RU" sz="800" dirty="0" err="1">
                <a:hlinkClick r:id="rId16"/>
              </a:rPr>
              <a:t>Builder</a:t>
            </a:r>
            <a:r>
              <a:rPr lang="ru-RU" sz="800" dirty="0"/>
              <a:t> </a:t>
            </a:r>
            <a:r>
              <a:rPr lang="ru-RU" sz="800" b="1" dirty="0"/>
              <a:t>(EN)</a:t>
            </a:r>
            <a:r>
              <a:rPr lang="ru-RU" sz="800" dirty="0"/>
              <a:t>.Участие в </a:t>
            </a:r>
            <a:r>
              <a:rPr lang="ru-RU" sz="800" dirty="0">
                <a:hlinkClick r:id="rId17"/>
              </a:rPr>
              <a:t>маркетинговых инициативах</a:t>
            </a:r>
            <a:r>
              <a:rPr lang="ru-RU" sz="800" dirty="0"/>
              <a:t> Microsoft, требующих наличия партнерской </a:t>
            </a:r>
            <a:r>
              <a:rPr lang="ru-RU" sz="800" dirty="0" err="1"/>
              <a:t>компетенции.Возможность</a:t>
            </a:r>
            <a:r>
              <a:rPr lang="ru-RU" sz="800" dirty="0"/>
              <a:t> участие в программе </a:t>
            </a:r>
            <a:r>
              <a:rPr lang="ru-RU" sz="800" dirty="0">
                <a:hlinkClick r:id="rId18"/>
              </a:rPr>
              <a:t>Information </a:t>
            </a:r>
            <a:r>
              <a:rPr lang="ru-RU" sz="800" dirty="0" err="1">
                <a:hlinkClick r:id="rId18"/>
              </a:rPr>
              <a:t>Work</a:t>
            </a:r>
            <a:r>
              <a:rPr lang="ru-RU" sz="800" dirty="0">
                <a:hlinkClick r:id="rId18"/>
              </a:rPr>
              <a:t> </a:t>
            </a:r>
            <a:r>
              <a:rPr lang="ru-RU" sz="800" dirty="0" err="1">
                <a:hlinkClick r:id="rId18"/>
              </a:rPr>
              <a:t>Solution</a:t>
            </a:r>
            <a:r>
              <a:rPr lang="ru-RU" sz="800" dirty="0">
                <a:hlinkClick r:id="rId18"/>
              </a:rPr>
              <a:t> </a:t>
            </a:r>
            <a:r>
              <a:rPr lang="ru-RU" sz="800" dirty="0" err="1">
                <a:hlinkClick r:id="rId18"/>
              </a:rPr>
              <a:t>Services</a:t>
            </a:r>
            <a:r>
              <a:rPr lang="ru-RU" sz="800" dirty="0" err="1"/>
              <a:t>.Эксклюзивные</a:t>
            </a:r>
            <a:r>
              <a:rPr lang="ru-RU" sz="800" dirty="0"/>
              <a:t> маркетинговые материалы на защищенном </a:t>
            </a:r>
            <a:r>
              <a:rPr lang="ru-RU" sz="800" dirty="0">
                <a:hlinkClick r:id="rId19"/>
              </a:rPr>
              <a:t>Extranet-портале</a:t>
            </a:r>
            <a:r>
              <a:rPr lang="ru-RU" sz="800" dirty="0"/>
              <a:t> </a:t>
            </a:r>
            <a:r>
              <a:rPr lang="ru-RU" sz="800" b="1" dirty="0"/>
              <a:t>(EN)</a:t>
            </a:r>
            <a:r>
              <a:rPr lang="ru-RU" sz="800" dirty="0"/>
              <a:t> для партнеров с компетенцией Information </a:t>
            </a:r>
            <a:r>
              <a:rPr lang="ru-RU" sz="800" dirty="0" err="1"/>
              <a:t>Worker</a:t>
            </a:r>
            <a:r>
              <a:rPr lang="ru-RU" sz="800" dirty="0"/>
              <a:t> Solutions. Инструкция по доступу к </a:t>
            </a:r>
            <a:r>
              <a:rPr lang="ru-RU" sz="800" dirty="0">
                <a:hlinkClick r:id="rId20"/>
              </a:rPr>
              <a:t>Extranet-порталу</a:t>
            </a:r>
            <a:r>
              <a:rPr lang="ru-RU" sz="800" dirty="0"/>
              <a:t>. Специальный бюллетень, посвященный маркетинговым инициативам и ресурсам для партнеров с компетенцией Information </a:t>
            </a:r>
            <a:r>
              <a:rPr lang="ru-RU" sz="800" dirty="0" err="1"/>
              <a:t>Worker</a:t>
            </a:r>
            <a:r>
              <a:rPr lang="ru-RU" sz="800" dirty="0"/>
              <a:t> </a:t>
            </a:r>
            <a:r>
              <a:rPr lang="ru-RU" sz="800" dirty="0" err="1"/>
              <a:t>Solutions.Чтобы</a:t>
            </a:r>
            <a:r>
              <a:rPr lang="ru-RU" sz="800" dirty="0"/>
              <a:t> подписаться на бюллетень, отправьте заявку </a:t>
            </a:r>
            <a:r>
              <a:rPr lang="ru-RU" sz="800" dirty="0">
                <a:hlinkClick r:id="rId21"/>
              </a:rPr>
              <a:t>Сергею </a:t>
            </a:r>
            <a:r>
              <a:rPr lang="ru-RU" sz="800" dirty="0" err="1">
                <a:hlinkClick r:id="rId21"/>
              </a:rPr>
              <a:t>Одинцу</a:t>
            </a:r>
            <a:r>
              <a:rPr lang="ru-RU" sz="800" dirty="0" err="1"/>
              <a:t>.Лицензионные</a:t>
            </a:r>
            <a:r>
              <a:rPr lang="ru-RU" sz="800" dirty="0"/>
              <a:t> </a:t>
            </a:r>
            <a:r>
              <a:rPr lang="ru-RU" sz="800" dirty="0" err="1"/>
              <a:t>преимущества</a:t>
            </a:r>
            <a:r>
              <a:rPr lang="ru-RU" sz="800" dirty="0" err="1">
                <a:hlinkClick r:id="" action="ppaction://noaction"/>
              </a:rPr>
              <a:t>Дополнительные</a:t>
            </a:r>
            <a:r>
              <a:rPr lang="ru-RU" sz="800" dirty="0">
                <a:hlinkClick r:id="" action="ppaction://noaction"/>
              </a:rPr>
              <a:t> лицензии для внутреннего использования на продукты Microsoft </a:t>
            </a:r>
            <a:r>
              <a:rPr lang="ru-RU" sz="800" dirty="0" err="1">
                <a:hlinkClick r:id="" action="ppaction://noaction"/>
              </a:rPr>
              <a:t>Office</a:t>
            </a:r>
            <a:r>
              <a:rPr lang="ru-RU" sz="800" dirty="0">
                <a:hlinkClick r:id="" action="ppaction://noaction"/>
              </a:rPr>
              <a:t> </a:t>
            </a:r>
            <a:r>
              <a:rPr lang="ru-RU" sz="800" dirty="0" err="1">
                <a:hlinkClick r:id="" action="ppaction://noaction"/>
              </a:rPr>
              <a:t>System</a:t>
            </a:r>
            <a:r>
              <a:rPr lang="ru-RU" sz="800" dirty="0" err="1"/>
              <a:t>.ОбучениеТренинги</a:t>
            </a:r>
            <a:r>
              <a:rPr lang="ru-RU" sz="800" dirty="0"/>
              <a:t> по продуктам и технологиям Microsoft </a:t>
            </a:r>
            <a:r>
              <a:rPr lang="ru-RU" sz="800" dirty="0" err="1"/>
              <a:t>Office</a:t>
            </a:r>
            <a:r>
              <a:rPr lang="ru-RU" sz="800" dirty="0"/>
              <a:t> System. Приглашения рассылаются всем партнерам, подтвердившим компетенцию Information </a:t>
            </a:r>
            <a:r>
              <a:rPr lang="ru-RU" sz="800" dirty="0" err="1"/>
              <a:t>Worker</a:t>
            </a:r>
            <a:r>
              <a:rPr lang="ru-RU" sz="800" dirty="0"/>
              <a:t> </a:t>
            </a:r>
            <a:r>
              <a:rPr lang="ru-RU" sz="800" dirty="0" err="1"/>
              <a:t>Solutions.Материалы</a:t>
            </a:r>
            <a:r>
              <a:rPr lang="ru-RU" sz="800" dirty="0"/>
              <a:t> тренингов, </a:t>
            </a:r>
            <a:r>
              <a:rPr lang="ru-RU" sz="800" dirty="0" err="1"/>
              <a:t>веб-кастов</a:t>
            </a:r>
            <a:r>
              <a:rPr lang="ru-RU" sz="800" dirty="0"/>
              <a:t> и мастер-классов на защищенном </a:t>
            </a:r>
            <a:r>
              <a:rPr lang="ru-RU" sz="800" dirty="0">
                <a:hlinkClick r:id="rId19"/>
              </a:rPr>
              <a:t>Extranet-портале</a:t>
            </a:r>
            <a:r>
              <a:rPr lang="ru-RU" sz="800" dirty="0"/>
              <a:t> </a:t>
            </a:r>
            <a:r>
              <a:rPr lang="ru-RU" sz="800" b="1" dirty="0"/>
              <a:t>(EN)</a:t>
            </a:r>
            <a:r>
              <a:rPr lang="ru-RU" sz="800" dirty="0"/>
              <a:t> для партнеров с компетенцией Information </a:t>
            </a:r>
            <a:r>
              <a:rPr lang="ru-RU" sz="800" dirty="0" err="1"/>
              <a:t>Worker</a:t>
            </a:r>
            <a:r>
              <a:rPr lang="ru-RU" sz="800" dirty="0"/>
              <a:t> Solutions. Инструкция по доступу к </a:t>
            </a:r>
            <a:r>
              <a:rPr lang="ru-RU" sz="800" dirty="0">
                <a:hlinkClick r:id="rId20"/>
              </a:rPr>
              <a:t>Extranet-порталу</a:t>
            </a:r>
            <a:r>
              <a:rPr lang="ru-RU" sz="800" dirty="0"/>
              <a:t>. </a:t>
            </a:r>
            <a:r>
              <a:rPr lang="ru-RU" sz="800" dirty="0" err="1"/>
              <a:t>ПоддержкаУчастие</a:t>
            </a:r>
            <a:r>
              <a:rPr lang="ru-RU" sz="800" dirty="0"/>
              <a:t> в программах раннего ознакомления с Microsoft </a:t>
            </a:r>
            <a:r>
              <a:rPr lang="ru-RU" sz="800" dirty="0" err="1"/>
              <a:t>Office</a:t>
            </a:r>
            <a:r>
              <a:rPr lang="ru-RU" sz="800" dirty="0"/>
              <a:t> 12 (</a:t>
            </a:r>
            <a:r>
              <a:rPr lang="ru-RU" sz="800" dirty="0" err="1"/>
              <a:t>Beta</a:t>
            </a:r>
            <a:r>
              <a:rPr lang="ru-RU" sz="800" dirty="0"/>
              <a:t>). Пришлите заявку на участие в программе </a:t>
            </a:r>
            <a:r>
              <a:rPr lang="ru-RU" sz="800" dirty="0">
                <a:hlinkClick r:id="rId22"/>
              </a:rPr>
              <a:t>Андрею Калугину</a:t>
            </a:r>
            <a:r>
              <a:rPr lang="ru-RU" sz="800" dirty="0"/>
              <a:t>. </a:t>
            </a:r>
            <a:endParaRPr lang="en-US" sz="800" dirty="0"/>
          </a:p>
          <a:p>
            <a:pPr>
              <a:lnSpc>
                <a:spcPct val="80000"/>
              </a:lnSpc>
            </a:pPr>
            <a:endParaRPr lang="en-US" sz="800" dirty="0"/>
          </a:p>
          <a:p>
            <a:pPr>
              <a:lnSpc>
                <a:spcPct val="80000"/>
              </a:lnSpc>
            </a:pPr>
            <a:r>
              <a:rPr lang="ru-RU" sz="800" dirty="0"/>
              <a:t>Дополнительные лицензии для партнеров с компетенцией Information </a:t>
            </a:r>
            <a:r>
              <a:rPr lang="ru-RU" sz="800" dirty="0" err="1"/>
              <a:t>Worker</a:t>
            </a:r>
            <a:r>
              <a:rPr lang="ru-RU" sz="800" dirty="0"/>
              <a:t> Solutions для внутреннего использования</a:t>
            </a:r>
          </a:p>
          <a:p>
            <a:pPr>
              <a:lnSpc>
                <a:spcPct val="80000"/>
              </a:lnSpc>
            </a:pPr>
            <a:r>
              <a:rPr lang="ru-RU" sz="800" dirty="0"/>
              <a:t>Эти лицензии не могут перепродаваться, использоваться в личных целях или для обучения клиентов. Дополнительные лицензии для партнеров с компетенцией Information </a:t>
            </a:r>
            <a:r>
              <a:rPr lang="ru-RU" sz="800" dirty="0" err="1"/>
              <a:t>Worker</a:t>
            </a:r>
            <a:r>
              <a:rPr lang="ru-RU" sz="800" dirty="0"/>
              <a:t> Solutions для внутреннего использования</a:t>
            </a:r>
          </a:p>
          <a:p>
            <a:pPr>
              <a:lnSpc>
                <a:spcPct val="80000"/>
              </a:lnSpc>
            </a:pPr>
            <a:r>
              <a:rPr lang="ru-RU" sz="800" dirty="0"/>
              <a:t>Эти лицензии не могут перепродаваться, использоваться в личных целях или для обучения клиентов.</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A8692CA-713F-4839-A9A1-A7311FA60270}" type="datetime8">
              <a:rPr lang="en-US"/>
              <a:pPr/>
              <a:t>4/28/2009 6:29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a:t>
            </a:r>
          </a:p>
          <a:p>
            <a:pPr eaLnBrk="0" hangingPunct="0"/>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F89227AB-A813-49B9-8E21-FD407C6E6E34}" type="slidenum">
              <a:rPr lang="en-US"/>
              <a:pPr/>
              <a:t>2</a:t>
            </a:fld>
            <a:endParaRPr lang="en-US"/>
          </a:p>
        </p:txBody>
      </p:sp>
      <p:sp>
        <p:nvSpPr>
          <p:cNvPr id="48138" name="Rectangle 10"/>
          <p:cNvSpPr>
            <a:spLocks noGrp="1" noRot="1" noChangeAspect="1" noChangeArrowheads="1" noTextEdit="1"/>
          </p:cNvSpPr>
          <p:nvPr>
            <p:ph type="sldImg"/>
          </p:nvPr>
        </p:nvSpPr>
        <p:spPr>
          <a:ln/>
        </p:spPr>
      </p:sp>
      <p:sp>
        <p:nvSpPr>
          <p:cNvPr id="48139" name="Rectangle 11"/>
          <p:cNvSpPr>
            <a:spLocks noGrp="1" noChangeArrowheads="1"/>
          </p:cNvSpPr>
          <p:nvPr>
            <p:ph type="body" idx="1"/>
          </p:nvPr>
        </p:nvSpPr>
        <p:spPr/>
        <p:txBody>
          <a:bodyPr/>
          <a:lstStyle/>
          <a:p>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4F7CD41-6BF7-42AF-B369-22B1A9E94236}" type="datetime8">
              <a:rPr lang="en-US"/>
              <a:pPr/>
              <a:t>4/28/2009 6:29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a:t>
            </a:r>
          </a:p>
          <a:p>
            <a:pPr eaLnBrk="0" hangingPunct="0"/>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13827225-BC11-48D3-A3FE-6711B65F5CF8}" type="slidenum">
              <a:rPr lang="en-US"/>
              <a:pPr/>
              <a:t>29</a:t>
            </a:fld>
            <a:endParaRPr lang="en-US"/>
          </a:p>
        </p:txBody>
      </p:sp>
      <p:sp>
        <p:nvSpPr>
          <p:cNvPr id="361478" name="Rectangle 6"/>
          <p:cNvSpPr>
            <a:spLocks noGrp="1" noRot="1" noChangeAspect="1" noChangeArrowheads="1" noTextEdit="1"/>
          </p:cNvSpPr>
          <p:nvPr>
            <p:ph type="sldImg"/>
          </p:nvPr>
        </p:nvSpPr>
        <p:spPr>
          <a:ln/>
        </p:spPr>
      </p:sp>
      <p:sp>
        <p:nvSpPr>
          <p:cNvPr id="361479" name="Rectangle 7"/>
          <p:cNvSpPr>
            <a:spLocks noGrp="1" noChangeArrowheads="1"/>
          </p:cNvSpPr>
          <p:nvPr>
            <p:ph type="body" idx="1"/>
          </p:nvPr>
        </p:nvSpPr>
        <p:spPr/>
        <p:txBody>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http://www.iemag.ru/researches/detail.php?ID=18404&amp;phrase_id=69233</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Очевидно, что кризисные условия влияют не только на размеры </a:t>
            </a:r>
            <a:r>
              <a:rPr lang="ru-RU" dirty="0" err="1" smtClean="0"/>
              <a:t>ИТ-бюджетов</a:t>
            </a:r>
            <a:r>
              <a:rPr lang="ru-RU" dirty="0" smtClean="0"/>
              <a:t>, но и на сами взгляды для чего компании нужно ИТ и каковы приоритеты в развитии этого направления. Для выяснения того, как изменились эти приоритеты в опросе, посвященном проблемам реагирования на кризисные явления, известный</a:t>
            </a:r>
            <a:r>
              <a:rPr lang="ru-RU" baseline="0" dirty="0" smtClean="0"/>
              <a:t> журнал </a:t>
            </a:r>
            <a:r>
              <a:rPr lang="en-US" baseline="0" dirty="0" smtClean="0"/>
              <a:t>Intelligent Enterprise </a:t>
            </a:r>
            <a:r>
              <a:rPr lang="ru-RU" baseline="0" dirty="0" smtClean="0"/>
              <a:t>задал вопрос </a:t>
            </a:r>
            <a:r>
              <a:rPr lang="ru-RU" baseline="0" dirty="0" err="1" smtClean="0"/>
              <a:t>ИТ-диреторам</a:t>
            </a:r>
            <a:r>
              <a:rPr lang="ru-RU" dirty="0" smtClean="0"/>
              <a:t>: «Для решения каких из важнейших задач менеджмента </a:t>
            </a:r>
            <a:r>
              <a:rPr lang="ru-RU" dirty="0" err="1" smtClean="0"/>
              <a:t>ИТ-поддержка</a:t>
            </a:r>
            <a:r>
              <a:rPr lang="ru-RU" dirty="0" smtClean="0"/>
              <a:t> в условиях кризиса возрастает?». Статистика ответов на этот вопрос показана на диаграмме.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r>
              <a:rPr lang="ru-RU" b="1" dirty="0" smtClean="0"/>
              <a:t>Основные выводы: </a:t>
            </a:r>
          </a:p>
          <a:p>
            <a:r>
              <a:rPr lang="ru-RU" dirty="0" smtClean="0"/>
              <a:t>1. На первое место в новейших условиях (что совершенно ожидаемо) вышло направление, связанное со снижением издержек. Задача создания полной и адекватной информационной картины деятельности предприятия, лидировавшая ранее, соответственно отошла на второй план. </a:t>
            </a:r>
            <a:br>
              <a:rPr lang="ru-RU" dirty="0" smtClean="0"/>
            </a:br>
            <a:r>
              <a:rPr lang="ru-RU" dirty="0" smtClean="0"/>
              <a:t>2. Почти четверть предприятий в докризисный период не уделяли должного внимания контролю издержек, хотя возможности для этого были. Чтобы заняться этим, нужен был кризис. Что ж, лучше поздно, чем никогда. </a:t>
            </a:r>
            <a:br>
              <a:rPr lang="ru-RU" dirty="0" smtClean="0"/>
            </a:br>
            <a:r>
              <a:rPr lang="ru-RU" dirty="0" smtClean="0"/>
              <a:t>3. Увеличение важности обеспечения гибкости и адаптивности предприятий к требованиям рынка, хоть и не такое большое, как можно было ожидать, но </a:t>
            </a:r>
            <a:r>
              <a:rPr lang="ru-RU" dirty="0" err="1" smtClean="0"/>
              <a:t>все‑таки</a:t>
            </a:r>
            <a:r>
              <a:rPr lang="ru-RU" dirty="0" smtClean="0"/>
              <a:t> достаточно заметное. И это способно потянуть за собой изменения не только в спектре приоритетных для внедрения систем, но и в самих подходах к автоматизации бизнеса. </a:t>
            </a:r>
            <a:br>
              <a:rPr lang="ru-RU" dirty="0" smtClean="0"/>
            </a:br>
            <a:r>
              <a:rPr lang="ru-RU" dirty="0" smtClean="0"/>
              <a:t>4. Несмотря на влияние кризиса, чувствуется определенная стабильность долгосрочных и при этом действительно необходимых бизнесу стратегий, в том или ином виде сохраняется и в новых условиях. Приоритеты в областях взаимодействия с внешними партнерами (как поставщиками, так и клиентами) и снижении зависимости от квалификации персонала приоритеты практически не изменились.</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en-US" dirty="0" smtClean="0"/>
          </a:p>
          <a:p>
            <a:endParaRPr lang="ru-RU" dirty="0"/>
          </a:p>
        </p:txBody>
      </p:sp>
      <p:sp>
        <p:nvSpPr>
          <p:cNvPr id="4" name="Slide Number Placeholder 3"/>
          <p:cNvSpPr>
            <a:spLocks noGrp="1"/>
          </p:cNvSpPr>
          <p:nvPr>
            <p:ph type="sldNum" sz="quarter" idx="10"/>
          </p:nvPr>
        </p:nvSpPr>
        <p:spPr/>
        <p:txBody>
          <a:bodyPr/>
          <a:lstStyle/>
          <a:p>
            <a:fld id="{33077B63-746E-4EB1-96D9-FA16B7B1C429}"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33077B63-746E-4EB1-96D9-FA16B7B1C429}"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33077B63-746E-4EB1-96D9-FA16B7B1C429}"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u-RU" sz="1200" kern="1200" baseline="0" dirty="0" smtClean="0">
                <a:solidFill>
                  <a:schemeClr val="tx1"/>
                </a:solidFill>
                <a:latin typeface="+mn-lt"/>
                <a:ea typeface="+mn-ea"/>
                <a:cs typeface="+mn-cs"/>
              </a:rPr>
              <a:t>Перспективы российской экономики в целом и рынка ИТ-услуг в частности</a:t>
            </a:r>
          </a:p>
          <a:p>
            <a:r>
              <a:rPr lang="ru-RU" sz="1200" kern="1200" baseline="0" dirty="0" smtClean="0">
                <a:solidFill>
                  <a:schemeClr val="tx1"/>
                </a:solidFill>
                <a:latin typeface="+mn-lt"/>
                <a:ea typeface="+mn-ea"/>
                <a:cs typeface="+mn-cs"/>
              </a:rPr>
              <a:t>продолжают внушать оптимизм. Размах и многообразие задач, которые</a:t>
            </a:r>
          </a:p>
          <a:p>
            <a:r>
              <a:rPr lang="ru-RU" sz="1200" kern="1200" baseline="0" dirty="0" smtClean="0">
                <a:solidFill>
                  <a:schemeClr val="tx1"/>
                </a:solidFill>
                <a:latin typeface="+mn-lt"/>
                <a:ea typeface="+mn-ea"/>
                <a:cs typeface="+mn-cs"/>
              </a:rPr>
              <a:t>предстоит решать в ближайшие годы компаниям различных масштабов,</a:t>
            </a:r>
          </a:p>
          <a:p>
            <a:r>
              <a:rPr lang="ru-RU" sz="1200" kern="1200" baseline="0" dirty="0" smtClean="0">
                <a:solidFill>
                  <a:schemeClr val="tx1"/>
                </a:solidFill>
                <a:latin typeface="+mn-lt"/>
                <a:ea typeface="+mn-ea"/>
                <a:cs typeface="+mn-cs"/>
              </a:rPr>
              <a:t>позволяют рассчитывать на дальнейшее расширение этого рынка. В частности,</a:t>
            </a:r>
          </a:p>
          <a:p>
            <a:r>
              <a:rPr lang="ru-RU" sz="1200" kern="1200" baseline="0" dirty="0" smtClean="0">
                <a:solidFill>
                  <a:schemeClr val="tx1"/>
                </a:solidFill>
                <a:latin typeface="+mn-lt"/>
                <a:ea typeface="+mn-ea"/>
                <a:cs typeface="+mn-cs"/>
              </a:rPr>
              <a:t>речь идет о поддержании стабильного развития в среднесрочной перспективе,</a:t>
            </a:r>
          </a:p>
          <a:p>
            <a:r>
              <a:rPr lang="ru-RU" sz="1200" kern="1200" baseline="0" dirty="0" smtClean="0">
                <a:solidFill>
                  <a:schemeClr val="tx1"/>
                </a:solidFill>
                <a:latin typeface="+mn-lt"/>
                <a:ea typeface="+mn-ea"/>
                <a:cs typeface="+mn-cs"/>
              </a:rPr>
              <a:t>сокращении операционных расходов, обеспечении соблюдения</a:t>
            </a:r>
          </a:p>
          <a:p>
            <a:r>
              <a:rPr lang="ru-RU" sz="1200" kern="1200" baseline="0" dirty="0" smtClean="0">
                <a:solidFill>
                  <a:schemeClr val="tx1"/>
                </a:solidFill>
                <a:latin typeface="+mn-lt"/>
                <a:ea typeface="+mn-ea"/>
                <a:cs typeface="+mn-cs"/>
              </a:rPr>
              <a:t>законодательных требований, а также о поддержании высокой</a:t>
            </a:r>
          </a:p>
          <a:p>
            <a:r>
              <a:rPr lang="ru-RU" sz="1200" kern="1200" baseline="0" dirty="0" smtClean="0">
                <a:solidFill>
                  <a:schemeClr val="tx1"/>
                </a:solidFill>
                <a:latin typeface="+mn-lt"/>
                <a:ea typeface="+mn-ea"/>
                <a:cs typeface="+mn-cs"/>
              </a:rPr>
              <a:t>производительности труда в условиях дефицита рабочей силы. И за помощью в</a:t>
            </a:r>
          </a:p>
          <a:p>
            <a:r>
              <a:rPr lang="ru-RU" sz="1200" kern="1200" baseline="0" dirty="0" smtClean="0">
                <a:solidFill>
                  <a:schemeClr val="tx1"/>
                </a:solidFill>
                <a:latin typeface="+mn-lt"/>
                <a:ea typeface="+mn-ea"/>
                <a:cs typeface="+mn-cs"/>
              </a:rPr>
              <a:t>решении этих задач компании все чаще обращаются к поставщикам ИТ-услуг.</a:t>
            </a:r>
          </a:p>
          <a:p>
            <a:r>
              <a:rPr lang="ru-RU" sz="1200" kern="1200" baseline="0" dirty="0" smtClean="0">
                <a:solidFill>
                  <a:schemeClr val="tx1"/>
                </a:solidFill>
                <a:latin typeface="+mn-lt"/>
                <a:ea typeface="+mn-ea"/>
                <a:cs typeface="+mn-cs"/>
              </a:rPr>
              <a:t>Производители ПО и оборудования постепенно приходят к более глубокому</a:t>
            </a:r>
          </a:p>
          <a:p>
            <a:r>
              <a:rPr lang="ru-RU" sz="1200" kern="1200" baseline="0" dirty="0" smtClean="0">
                <a:solidFill>
                  <a:schemeClr val="tx1"/>
                </a:solidFill>
                <a:latin typeface="+mn-lt"/>
                <a:ea typeface="+mn-ea"/>
                <a:cs typeface="+mn-cs"/>
              </a:rPr>
              <a:t>осознанию роли партнеров в собственном успехе. В связи с этим корпорация</a:t>
            </a:r>
          </a:p>
          <a:p>
            <a:r>
              <a:rPr lang="ru-RU" sz="1200" kern="1200" baseline="0" dirty="0" smtClean="0">
                <a:solidFill>
                  <a:schemeClr val="tx1"/>
                </a:solidFill>
                <a:latin typeface="+mn-lt"/>
                <a:ea typeface="+mn-ea"/>
                <a:cs typeface="+mn-cs"/>
              </a:rPr>
              <a:t>«Майкрософт» заказала компании IDC исследование эффективности</a:t>
            </a:r>
          </a:p>
          <a:p>
            <a:r>
              <a:rPr lang="ru-RU" sz="1200" kern="1200" baseline="0" dirty="0" smtClean="0">
                <a:solidFill>
                  <a:schemeClr val="tx1"/>
                </a:solidFill>
                <a:latin typeface="+mn-lt"/>
                <a:ea typeface="+mn-ea"/>
                <a:cs typeface="+mn-cs"/>
              </a:rPr>
              <a:t>деятельности своих партнеров в зависимости от наличия компетенции</a:t>
            </a:r>
          </a:p>
          <a:p>
            <a:r>
              <a:rPr lang="ru-RU" sz="1200" kern="1200" baseline="0" dirty="0" smtClean="0">
                <a:solidFill>
                  <a:schemeClr val="tx1"/>
                </a:solidFill>
                <a:latin typeface="+mn-lt"/>
                <a:ea typeface="+mn-ea"/>
                <a:cs typeface="+mn-cs"/>
              </a:rPr>
              <a:t>«Майкрософт» в области решений.</a:t>
            </a:r>
          </a:p>
          <a:p>
            <a:r>
              <a:rPr lang="ru-RU" sz="1200" kern="1200" baseline="0" dirty="0" smtClean="0">
                <a:solidFill>
                  <a:schemeClr val="tx1"/>
                </a:solidFill>
                <a:latin typeface="+mn-lt"/>
                <a:ea typeface="+mn-ea"/>
                <a:cs typeface="+mn-cs"/>
              </a:rPr>
              <a:t>Настоящий отчет включает данные по следующим двум группам партнеров</a:t>
            </a:r>
          </a:p>
          <a:p>
            <a:r>
              <a:rPr lang="ru-RU" sz="1200" kern="1200" baseline="0" dirty="0" smtClean="0">
                <a:solidFill>
                  <a:schemeClr val="tx1"/>
                </a:solidFill>
                <a:latin typeface="+mn-lt"/>
                <a:ea typeface="+mn-ea"/>
                <a:cs typeface="+mn-cs"/>
              </a:rPr>
              <a:t>корпорации «Майкрософт».</a:t>
            </a:r>
          </a:p>
          <a:p>
            <a:r>
              <a:rPr lang="ru-RU" sz="1200" kern="1200" baseline="0" dirty="0" smtClean="0">
                <a:solidFill>
                  <a:schemeClr val="tx1"/>
                </a:solidFill>
                <a:latin typeface="+mn-lt"/>
                <a:ea typeface="+mn-ea"/>
                <a:cs typeface="+mn-cs"/>
              </a:rPr>
              <a:t>􀁠 Партнеры, ориентированные на лицензии (LOP) – партнеры корпорации</a:t>
            </a:r>
          </a:p>
          <a:p>
            <a:r>
              <a:rPr lang="ru-RU" sz="1200" kern="1200" baseline="0" dirty="0" smtClean="0">
                <a:solidFill>
                  <a:schemeClr val="tx1"/>
                </a:solidFill>
                <a:latin typeface="+mn-lt"/>
                <a:ea typeface="+mn-ea"/>
                <a:cs typeface="+mn-cs"/>
              </a:rPr>
              <a:t>«Майкрософт», специализирующиеся на продаже лицензий на программное</a:t>
            </a:r>
          </a:p>
          <a:p>
            <a:r>
              <a:rPr lang="ru-RU" sz="1200" kern="1200" baseline="0" dirty="0" smtClean="0">
                <a:solidFill>
                  <a:schemeClr val="tx1"/>
                </a:solidFill>
                <a:latin typeface="+mn-lt"/>
                <a:ea typeface="+mn-ea"/>
                <a:cs typeface="+mn-cs"/>
              </a:rPr>
              <a:t>обеспечение. Они либо совсем не занимаются внедрением решений на</a:t>
            </a:r>
          </a:p>
          <a:p>
            <a:r>
              <a:rPr lang="ru-RU" sz="1200" kern="1200" baseline="0" dirty="0" smtClean="0">
                <a:solidFill>
                  <a:schemeClr val="tx1"/>
                </a:solidFill>
                <a:latin typeface="+mn-lt"/>
                <a:ea typeface="+mn-ea"/>
                <a:cs typeface="+mn-cs"/>
              </a:rPr>
              <a:t>базе этого программного обеспечения, либо делают это нерегулярно.</a:t>
            </a:r>
          </a:p>
          <a:p>
            <a:r>
              <a:rPr lang="ru-RU" sz="1200" kern="1200" baseline="0" dirty="0" smtClean="0">
                <a:solidFill>
                  <a:schemeClr val="tx1"/>
                </a:solidFill>
                <a:latin typeface="+mn-lt"/>
                <a:ea typeface="+mn-ea"/>
                <a:cs typeface="+mn-cs"/>
              </a:rPr>
              <a:t>􀁠 Партнеры, ориентированные на решения (SOP) – партнеры,</a:t>
            </a:r>
          </a:p>
          <a:p>
            <a:r>
              <a:rPr lang="ru-RU" sz="1200" kern="1200" baseline="0" dirty="0" smtClean="0">
                <a:solidFill>
                  <a:schemeClr val="tx1"/>
                </a:solidFill>
                <a:latin typeface="+mn-lt"/>
                <a:ea typeface="+mn-ea"/>
                <a:cs typeface="+mn-cs"/>
              </a:rPr>
              <a:t>специализирующиеся на внедрении решений на базе продуктов</a:t>
            </a:r>
          </a:p>
          <a:p>
            <a:r>
              <a:rPr lang="ru-RU" sz="1200" kern="1200" baseline="0" dirty="0" smtClean="0">
                <a:solidFill>
                  <a:schemeClr val="tx1"/>
                </a:solidFill>
                <a:latin typeface="+mn-lt"/>
                <a:ea typeface="+mn-ea"/>
                <a:cs typeface="+mn-cs"/>
              </a:rPr>
              <a:t>«Майкрософт». Обычно в этих компаниях значительная доля оборота</a:t>
            </a:r>
          </a:p>
          <a:p>
            <a:r>
              <a:rPr lang="ru-RU" sz="1200" kern="1200" baseline="0" dirty="0" smtClean="0">
                <a:solidFill>
                  <a:schemeClr val="tx1"/>
                </a:solidFill>
                <a:latin typeface="+mn-lt"/>
                <a:ea typeface="+mn-ea"/>
                <a:cs typeface="+mn-cs"/>
              </a:rPr>
              <a:t>приходится на ИТ-услуги и они специализируются в конкретных областях,</a:t>
            </a:r>
          </a:p>
          <a:p>
            <a:r>
              <a:rPr lang="ru-RU" sz="1200" kern="1200" baseline="0" dirty="0" smtClean="0">
                <a:solidFill>
                  <a:schemeClr val="tx1"/>
                </a:solidFill>
                <a:latin typeface="+mn-lt"/>
                <a:ea typeface="+mn-ea"/>
                <a:cs typeface="+mn-cs"/>
              </a:rPr>
              <a:t>получая соответствующие компетенции.</a:t>
            </a:r>
          </a:p>
          <a:p>
            <a:r>
              <a:rPr lang="ru-RU" sz="1200" kern="1200" baseline="0" dirty="0" smtClean="0">
                <a:solidFill>
                  <a:schemeClr val="tx1"/>
                </a:solidFill>
                <a:latin typeface="+mn-lt"/>
                <a:ea typeface="+mn-ea"/>
                <a:cs typeface="+mn-cs"/>
              </a:rPr>
              <a:t>Данное исследование охватывает партнеров, специализирующихся в</a:t>
            </a:r>
          </a:p>
          <a:p>
            <a:r>
              <a:rPr lang="ru-RU" sz="1200" kern="1200" baseline="0" dirty="0" smtClean="0">
                <a:solidFill>
                  <a:schemeClr val="tx1"/>
                </a:solidFill>
                <a:latin typeface="+mn-lt"/>
                <a:ea typeface="+mn-ea"/>
                <a:cs typeface="+mn-cs"/>
              </a:rPr>
              <a:t>следующих областях:</a:t>
            </a:r>
          </a:p>
          <a:p>
            <a:r>
              <a:rPr lang="ru-RU" sz="1200" kern="1200" baseline="0" dirty="0" smtClean="0">
                <a:solidFill>
                  <a:schemeClr val="tx1"/>
                </a:solidFill>
                <a:latin typeface="+mn-lt"/>
                <a:ea typeface="+mn-ea"/>
                <a:cs typeface="+mn-cs"/>
              </a:rPr>
              <a:t>􀁠 Бизнес-аналитика (</a:t>
            </a:r>
            <a:r>
              <a:rPr lang="en-US" sz="1200" kern="1200" baseline="0" dirty="0" smtClean="0">
                <a:solidFill>
                  <a:schemeClr val="tx1"/>
                </a:solidFill>
                <a:latin typeface="+mn-lt"/>
                <a:ea typeface="+mn-ea"/>
                <a:cs typeface="+mn-cs"/>
              </a:rPr>
              <a:t>Business Intelligence – BI)</a:t>
            </a:r>
          </a:p>
          <a:p>
            <a:r>
              <a:rPr lang="ru-RU" sz="1200" kern="1200" baseline="0" dirty="0" smtClean="0">
                <a:solidFill>
                  <a:schemeClr val="tx1"/>
                </a:solidFill>
                <a:latin typeface="+mn-lt"/>
                <a:ea typeface="+mn-ea"/>
                <a:cs typeface="+mn-cs"/>
              </a:rPr>
              <a:t>􀁠 Объединенные коммуникации (Unified Communications – UC)</a:t>
            </a:r>
          </a:p>
          <a:p>
            <a:r>
              <a:rPr lang="ru-RU" sz="1200" kern="1200" baseline="0" dirty="0" smtClean="0">
                <a:solidFill>
                  <a:schemeClr val="tx1"/>
                </a:solidFill>
                <a:latin typeface="+mn-lt"/>
                <a:ea typeface="+mn-ea"/>
                <a:cs typeface="+mn-cs"/>
              </a:rPr>
              <a:t>􀁠 Системы управления информацией предприятия (Enterprise Content</a:t>
            </a:r>
          </a:p>
          <a:p>
            <a:r>
              <a:rPr lang="en-US" sz="1200" kern="1200" baseline="0" dirty="0" smtClean="0">
                <a:solidFill>
                  <a:schemeClr val="tx1"/>
                </a:solidFill>
                <a:latin typeface="+mn-lt"/>
                <a:ea typeface="+mn-ea"/>
                <a:cs typeface="+mn-cs"/>
              </a:rPr>
              <a:t>Management – CM)</a:t>
            </a:r>
          </a:p>
          <a:p>
            <a:r>
              <a:rPr lang="ru-RU" sz="1200" kern="1200" baseline="0" dirty="0" smtClean="0">
                <a:solidFill>
                  <a:schemeClr val="tx1"/>
                </a:solidFill>
                <a:latin typeface="+mn-lt"/>
                <a:ea typeface="+mn-ea"/>
                <a:cs typeface="+mn-cs"/>
              </a:rPr>
              <a:t>􀁠 Управление </a:t>
            </a:r>
            <a:r>
              <a:rPr lang="en-US" sz="1200" kern="1200" baseline="0" dirty="0" smtClean="0">
                <a:solidFill>
                  <a:schemeClr val="tx1"/>
                </a:solidFill>
                <a:latin typeface="+mn-lt"/>
                <a:ea typeface="+mn-ea"/>
                <a:cs typeface="+mn-cs"/>
              </a:rPr>
              <a:t>IT-</a:t>
            </a:r>
            <a:r>
              <a:rPr lang="ru-RU" sz="1200" kern="1200" baseline="0" dirty="0" smtClean="0">
                <a:solidFill>
                  <a:schemeClr val="tx1"/>
                </a:solidFill>
                <a:latin typeface="+mn-lt"/>
                <a:ea typeface="+mn-ea"/>
                <a:cs typeface="+mn-cs"/>
              </a:rPr>
              <a:t>инфраструктурой (</a:t>
            </a:r>
            <a:r>
              <a:rPr lang="en-US" sz="1200" kern="1200" baseline="0" dirty="0" smtClean="0">
                <a:solidFill>
                  <a:schemeClr val="tx1"/>
                </a:solidFill>
                <a:latin typeface="+mn-lt"/>
                <a:ea typeface="+mn-ea"/>
                <a:cs typeface="+mn-cs"/>
              </a:rPr>
              <a:t>Systems and network management –SM)</a:t>
            </a:r>
            <a:endParaRPr lang="ru-RU" sz="120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По оценкам IDC, в 2007 г. объем российского рынка решений на базе BI</a:t>
            </a:r>
          </a:p>
          <a:p>
            <a:r>
              <a:rPr lang="ru-RU" sz="1200" kern="1200" baseline="0" dirty="0" smtClean="0">
                <a:solidFill>
                  <a:schemeClr val="tx1"/>
                </a:solidFill>
                <a:latin typeface="+mn-lt"/>
                <a:ea typeface="+mn-ea"/>
                <a:cs typeface="+mn-cs"/>
              </a:rPr>
              <a:t>составил 95,46 млн. долларов, рынка решений на базе UC – 77,65 млн.</a:t>
            </a:r>
          </a:p>
          <a:p>
            <a:r>
              <a:rPr lang="ru-RU" sz="1200" kern="1200" baseline="0" dirty="0" smtClean="0">
                <a:solidFill>
                  <a:schemeClr val="tx1"/>
                </a:solidFill>
                <a:latin typeface="+mn-lt"/>
                <a:ea typeface="+mn-ea"/>
                <a:cs typeface="+mn-cs"/>
              </a:rPr>
              <a:t>долларов, рынка решений на базе CM – 143,34 млн. долларов, а рынка решений</a:t>
            </a:r>
          </a:p>
          <a:p>
            <a:r>
              <a:rPr lang="ru-RU" sz="1200" kern="1200" baseline="0" dirty="0" smtClean="0">
                <a:solidFill>
                  <a:schemeClr val="tx1"/>
                </a:solidFill>
                <a:latin typeface="+mn-lt"/>
                <a:ea typeface="+mn-ea"/>
                <a:cs typeface="+mn-cs"/>
              </a:rPr>
              <a:t>на базе SM – 222,47 млн. долларов.</a:t>
            </a:r>
          </a:p>
          <a:p>
            <a:r>
              <a:rPr lang="ru-RU" sz="1200" kern="1200" baseline="0" dirty="0" smtClean="0">
                <a:solidFill>
                  <a:schemeClr val="tx1"/>
                </a:solidFill>
                <a:latin typeface="+mn-lt"/>
                <a:ea typeface="+mn-ea"/>
                <a:cs typeface="+mn-cs"/>
              </a:rPr>
              <a:t>В ближайшие четыре года общий объем этих четырех рынков вырастет до</a:t>
            </a:r>
          </a:p>
          <a:p>
            <a:r>
              <a:rPr lang="ru-RU" sz="1200" kern="1200" baseline="0" dirty="0" smtClean="0">
                <a:solidFill>
                  <a:schemeClr val="tx1"/>
                </a:solidFill>
                <a:latin typeface="+mn-lt"/>
                <a:ea typeface="+mn-ea"/>
                <a:cs typeface="+mn-cs"/>
              </a:rPr>
              <a:t>1,46 млрд. долларов; быстрее всего будет расти рынок средств управления ИТ-</a:t>
            </a:r>
          </a:p>
          <a:p>
            <a:r>
              <a:rPr lang="ru-RU" sz="1200" kern="1200" baseline="0" dirty="0" smtClean="0">
                <a:solidFill>
                  <a:schemeClr val="tx1"/>
                </a:solidFill>
                <a:latin typeface="+mn-lt"/>
                <a:ea typeface="+mn-ea"/>
                <a:cs typeface="+mn-cs"/>
              </a:rPr>
              <a:t>инфраструктурой — на 21,3% в среднем в год.</a:t>
            </a:r>
          </a:p>
          <a:p>
            <a:r>
              <a:rPr lang="ru-RU" sz="1200" kern="1200" baseline="0" dirty="0" smtClean="0">
                <a:solidFill>
                  <a:schemeClr val="tx1"/>
                </a:solidFill>
                <a:latin typeface="+mn-lt"/>
                <a:ea typeface="+mn-ea"/>
                <a:cs typeface="+mn-cs"/>
              </a:rPr>
              <a:t>В 2007 году три четверти общего оборота поставщиков ИТ-услуг обеспечили</a:t>
            </a:r>
          </a:p>
          <a:p>
            <a:r>
              <a:rPr lang="ru-RU" sz="1200" kern="1200" baseline="0" dirty="0" smtClean="0">
                <a:solidFill>
                  <a:schemeClr val="tx1"/>
                </a:solidFill>
                <a:latin typeface="+mn-lt"/>
                <a:ea typeface="+mn-ea"/>
                <a:cs typeface="+mn-cs"/>
              </a:rPr>
              <a:t>шесть вертикальных рынков — банковских услуг, страхования и прочих</a:t>
            </a:r>
          </a:p>
          <a:p>
            <a:r>
              <a:rPr lang="ru-RU" sz="1200" kern="1200" baseline="0" dirty="0" smtClean="0">
                <a:solidFill>
                  <a:schemeClr val="tx1"/>
                </a:solidFill>
                <a:latin typeface="+mn-lt"/>
                <a:ea typeface="+mn-ea"/>
                <a:cs typeface="+mn-cs"/>
              </a:rPr>
              <a:t>финансовых услуг, телекоммуникаций, дискретного производства,</a:t>
            </a:r>
          </a:p>
          <a:p>
            <a:r>
              <a:rPr lang="ru-RU" sz="1200" kern="1200" baseline="0" dirty="0" smtClean="0">
                <a:solidFill>
                  <a:schemeClr val="tx1"/>
                </a:solidFill>
                <a:latin typeface="+mn-lt"/>
                <a:ea typeface="+mn-ea"/>
                <a:cs typeface="+mn-cs"/>
              </a:rPr>
              <a:t>государственных учреждений, процессного производства и коммунальных служб.</a:t>
            </a:r>
          </a:p>
          <a:p>
            <a:r>
              <a:rPr lang="ru-RU" sz="1200" kern="1200" baseline="0" dirty="0" smtClean="0">
                <a:solidFill>
                  <a:schemeClr val="tx1"/>
                </a:solidFill>
                <a:latin typeface="+mn-lt"/>
                <a:ea typeface="+mn-ea"/>
                <a:cs typeface="+mn-cs"/>
              </a:rPr>
              <a:t>Приблизительно 50% общего объема потребления пришлось на организации с</a:t>
            </a:r>
          </a:p>
          <a:p>
            <a:r>
              <a:rPr lang="ru-RU" sz="1200" kern="1200" baseline="0" dirty="0" smtClean="0">
                <a:solidFill>
                  <a:schemeClr val="tx1"/>
                </a:solidFill>
                <a:latin typeface="+mn-lt"/>
                <a:ea typeface="+mn-ea"/>
                <a:cs typeface="+mn-cs"/>
              </a:rPr>
              <a:t>численностью сотрудников более 250 человек.</a:t>
            </a:r>
          </a:p>
          <a:p>
            <a:r>
              <a:rPr lang="ru-RU" sz="1200" kern="1200" baseline="0" dirty="0" smtClean="0">
                <a:solidFill>
                  <a:schemeClr val="tx1"/>
                </a:solidFill>
                <a:latin typeface="+mn-lt"/>
                <a:ea typeface="+mn-ea"/>
                <a:cs typeface="+mn-cs"/>
              </a:rPr>
              <a:t>В 2007 году 70% общего оборота рынка пришлось на контракты стоимостью от</a:t>
            </a:r>
          </a:p>
          <a:p>
            <a:r>
              <a:rPr lang="ru-RU" sz="1200" kern="1200" baseline="0" dirty="0" smtClean="0">
                <a:solidFill>
                  <a:schemeClr val="tx1"/>
                </a:solidFill>
                <a:latin typeface="+mn-lt"/>
                <a:ea typeface="+mn-ea"/>
                <a:cs typeface="+mn-cs"/>
              </a:rPr>
              <a:t>50 000 до 500 000 долларов.</a:t>
            </a:r>
            <a:endParaRPr lang="ru-RU" dirty="0"/>
          </a:p>
        </p:txBody>
      </p:sp>
      <p:sp>
        <p:nvSpPr>
          <p:cNvPr id="4" name="Slide Number Placeholder 3"/>
          <p:cNvSpPr>
            <a:spLocks noGrp="1"/>
          </p:cNvSpPr>
          <p:nvPr>
            <p:ph type="sldNum" sz="quarter" idx="10"/>
          </p:nvPr>
        </p:nvSpPr>
        <p:spPr/>
        <p:txBody>
          <a:bodyPr/>
          <a:lstStyle/>
          <a:p>
            <a:fld id="{66EEB7C0-E8B0-4537-BCAD-2F632CC478D8}"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sz="1200" kern="1200" baseline="0" dirty="0" smtClean="0">
                <a:solidFill>
                  <a:schemeClr val="tx1"/>
                </a:solidFill>
                <a:latin typeface="+mn-lt"/>
                <a:ea typeface="+mn-ea"/>
                <a:cs typeface="+mn-cs"/>
              </a:rPr>
              <a:t>Основные результаты.</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Партнеры, ориентированные на решения, оценивают свой бизнес</a:t>
            </a:r>
          </a:p>
          <a:p>
            <a:r>
              <a:rPr lang="ru-RU" sz="1200" b="1" kern="1200" baseline="0" dirty="0" smtClean="0">
                <a:solidFill>
                  <a:schemeClr val="tx1"/>
                </a:solidFill>
                <a:latin typeface="+mn-lt"/>
                <a:ea typeface="+mn-ea"/>
                <a:cs typeface="+mn-cs"/>
              </a:rPr>
              <a:t>выше ориентированных на лицензии. Более 55% партнеров,</a:t>
            </a:r>
          </a:p>
          <a:p>
            <a:r>
              <a:rPr lang="ru-RU" sz="1200" kern="1200" baseline="0" dirty="0" smtClean="0">
                <a:solidFill>
                  <a:schemeClr val="tx1"/>
                </a:solidFill>
                <a:latin typeface="+mn-lt"/>
                <a:ea typeface="+mn-ea"/>
                <a:cs typeface="+mn-cs"/>
              </a:rPr>
              <a:t>ориентированных на решения, считают нынешнее состояние своего</a:t>
            </a:r>
          </a:p>
          <a:p>
            <a:r>
              <a:rPr lang="ru-RU" sz="1200" kern="1200" baseline="0" dirty="0" smtClean="0">
                <a:solidFill>
                  <a:schemeClr val="tx1"/>
                </a:solidFill>
                <a:latin typeface="+mn-lt"/>
                <a:ea typeface="+mn-ea"/>
                <a:cs typeface="+mn-cs"/>
              </a:rPr>
              <a:t>бизнеса хорошим или отличным, и почти 80% видят себя на таком уровне в</a:t>
            </a:r>
          </a:p>
          <a:p>
            <a:r>
              <a:rPr lang="ru-RU" sz="1200" kern="1200" baseline="0" dirty="0" smtClean="0">
                <a:solidFill>
                  <a:schemeClr val="tx1"/>
                </a:solidFill>
                <a:latin typeface="+mn-lt"/>
                <a:ea typeface="+mn-ea"/>
                <a:cs typeface="+mn-cs"/>
              </a:rPr>
              <a:t>12-месячной перспективе. А для партнеров, ориентированных на лицензии,</a:t>
            </a:r>
          </a:p>
          <a:p>
            <a:r>
              <a:rPr lang="ru-RU" sz="1200" kern="1200" baseline="0" dirty="0" smtClean="0">
                <a:solidFill>
                  <a:schemeClr val="tx1"/>
                </a:solidFill>
                <a:latin typeface="+mn-lt"/>
                <a:ea typeface="+mn-ea"/>
                <a:cs typeface="+mn-cs"/>
              </a:rPr>
              <a:t>соответствующие цифры составляют лишь 39 и 69%.</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Партнеры, ориентированные на решения, превосходят</a:t>
            </a:r>
          </a:p>
          <a:p>
            <a:r>
              <a:rPr lang="ru-RU" sz="1200" b="1" kern="1200" baseline="0" dirty="0" smtClean="0">
                <a:solidFill>
                  <a:schemeClr val="tx1"/>
                </a:solidFill>
                <a:latin typeface="+mn-lt"/>
                <a:ea typeface="+mn-ea"/>
                <a:cs typeface="+mn-cs"/>
              </a:rPr>
              <a:t>ориентированных на лицензии по финансовым показателям. 30%</a:t>
            </a:r>
          </a:p>
          <a:p>
            <a:r>
              <a:rPr lang="ru-RU" sz="1200" kern="1200" baseline="0" dirty="0" smtClean="0">
                <a:solidFill>
                  <a:schemeClr val="tx1"/>
                </a:solidFill>
                <a:latin typeface="+mn-lt"/>
                <a:ea typeface="+mn-ea"/>
                <a:cs typeface="+mn-cs"/>
              </a:rPr>
              <a:t>партнеров, ориентированных на решения, сообщили о марже,</a:t>
            </a:r>
          </a:p>
          <a:p>
            <a:r>
              <a:rPr lang="ru-RU" sz="1200" kern="1200" baseline="0" dirty="0" smtClean="0">
                <a:solidFill>
                  <a:schemeClr val="tx1"/>
                </a:solidFill>
                <a:latin typeface="+mn-lt"/>
                <a:ea typeface="+mn-ea"/>
                <a:cs typeface="+mn-cs"/>
              </a:rPr>
              <a:t>превышающей 30%; а среди ориентированных на лицензии таких не</a:t>
            </a:r>
          </a:p>
          <a:p>
            <a:r>
              <a:rPr lang="ru-RU" sz="1200" kern="1200" baseline="0" dirty="0" smtClean="0">
                <a:solidFill>
                  <a:schemeClr val="tx1"/>
                </a:solidFill>
                <a:latin typeface="+mn-lt"/>
                <a:ea typeface="+mn-ea"/>
                <a:cs typeface="+mn-cs"/>
              </a:rPr>
              <a:t>нашлось. Похвастать ростом оборота, превышающим 10%, смогли около</a:t>
            </a:r>
          </a:p>
          <a:p>
            <a:r>
              <a:rPr lang="ru-RU" sz="1200" kern="1200" baseline="0" dirty="0" smtClean="0">
                <a:solidFill>
                  <a:schemeClr val="tx1"/>
                </a:solidFill>
                <a:latin typeface="+mn-lt"/>
                <a:ea typeface="+mn-ea"/>
                <a:cs typeface="+mn-cs"/>
              </a:rPr>
              <a:t>двух третей партнеров, ориентированных на решения, и лишь половина</a:t>
            </a:r>
          </a:p>
          <a:p>
            <a:r>
              <a:rPr lang="ru-RU" sz="1200" kern="1200" baseline="0" dirty="0" smtClean="0">
                <a:solidFill>
                  <a:schemeClr val="tx1"/>
                </a:solidFill>
                <a:latin typeface="+mn-lt"/>
                <a:ea typeface="+mn-ea"/>
                <a:cs typeface="+mn-cs"/>
              </a:rPr>
              <a:t>ориентированных на лицензии. Наиболее быстрый рост зафиксирован в</a:t>
            </a:r>
          </a:p>
          <a:p>
            <a:r>
              <a:rPr lang="ru-RU" sz="1200" kern="1200" baseline="0" dirty="0" smtClean="0">
                <a:solidFill>
                  <a:schemeClr val="tx1"/>
                </a:solidFill>
                <a:latin typeface="+mn-lt"/>
                <a:ea typeface="+mn-ea"/>
                <a:cs typeface="+mn-cs"/>
              </a:rPr>
              <a:t>секторе объединенных коммуникаций: более 10% у 87% респондентов.</a:t>
            </a:r>
          </a:p>
          <a:p>
            <a:r>
              <a:rPr lang="ru-RU" sz="1200" kern="1200" baseline="0" dirty="0" smtClean="0">
                <a:solidFill>
                  <a:schemeClr val="tx1"/>
                </a:solidFill>
                <a:latin typeface="+mn-lt"/>
                <a:ea typeface="+mn-ea"/>
                <a:cs typeface="+mn-cs"/>
              </a:rPr>
              <a:t>Роста оборота более чем на 10% в ближайшие 12 месяцев ожидают почти</a:t>
            </a:r>
          </a:p>
          <a:p>
            <a:r>
              <a:rPr lang="ru-RU" sz="1200" kern="1200" baseline="0" dirty="0" smtClean="0">
                <a:solidFill>
                  <a:schemeClr val="tx1"/>
                </a:solidFill>
                <a:latin typeface="+mn-lt"/>
                <a:ea typeface="+mn-ea"/>
                <a:cs typeface="+mn-cs"/>
              </a:rPr>
              <a:t>80% партнеров, ориентированных на решения, и лишь 64% —</a:t>
            </a:r>
          </a:p>
          <a:p>
            <a:r>
              <a:rPr lang="ru-RU" sz="1200" kern="1200" baseline="0" dirty="0" smtClean="0">
                <a:solidFill>
                  <a:schemeClr val="tx1"/>
                </a:solidFill>
                <a:latin typeface="+mn-lt"/>
                <a:ea typeface="+mn-ea"/>
                <a:cs typeface="+mn-cs"/>
              </a:rPr>
              <a:t>ориентированных на лицензии.</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Если говорить об общих результатах деятельности компаний, ориентированные</a:t>
            </a:r>
          </a:p>
          <a:p>
            <a:r>
              <a:rPr lang="ru-RU" sz="1200" kern="1200" baseline="0" dirty="0" smtClean="0">
                <a:solidFill>
                  <a:schemeClr val="tx1"/>
                </a:solidFill>
                <a:latin typeface="+mn-lt"/>
                <a:ea typeface="+mn-ea"/>
                <a:cs typeface="+mn-cs"/>
              </a:rPr>
              <a:t>на решения партнеры значительно опережают ориентированных на лицензии по</a:t>
            </a:r>
          </a:p>
          <a:p>
            <a:r>
              <a:rPr lang="ru-RU" sz="1200" kern="1200" baseline="0" dirty="0" smtClean="0">
                <a:solidFill>
                  <a:schemeClr val="tx1"/>
                </a:solidFill>
                <a:latin typeface="+mn-lt"/>
                <a:ea typeface="+mn-ea"/>
                <a:cs typeface="+mn-cs"/>
              </a:rPr>
              <a:t>средним темпам роста оборота.</a:t>
            </a:r>
          </a:p>
          <a:p>
            <a:r>
              <a:rPr lang="ru-RU" sz="1200" kern="1200" baseline="0" dirty="0" smtClean="0">
                <a:solidFill>
                  <a:schemeClr val="tx1"/>
                </a:solidFill>
                <a:latin typeface="+mn-lt"/>
                <a:ea typeface="+mn-ea"/>
                <a:cs typeface="+mn-cs"/>
              </a:rPr>
              <a:t>Этот результат особенно важен, поскольку рост оборота является основным</a:t>
            </a:r>
          </a:p>
          <a:p>
            <a:r>
              <a:rPr lang="ru-RU" sz="1200" kern="1200" baseline="0" dirty="0" smtClean="0">
                <a:solidFill>
                  <a:schemeClr val="tx1"/>
                </a:solidFill>
                <a:latin typeface="+mn-lt"/>
                <a:ea typeface="+mn-ea"/>
                <a:cs typeface="+mn-cs"/>
              </a:rPr>
              <a:t>показателем деятельности компании для ее руководства и для отрасли в целом.</a:t>
            </a:r>
          </a:p>
          <a:p>
            <a:r>
              <a:rPr lang="ru-RU" sz="1200" kern="1200" baseline="0" dirty="0" smtClean="0">
                <a:solidFill>
                  <a:schemeClr val="tx1"/>
                </a:solidFill>
                <a:latin typeface="+mn-lt"/>
                <a:ea typeface="+mn-ea"/>
                <a:cs typeface="+mn-cs"/>
              </a:rPr>
              <a:t>Кроме того, наши исследования показывают, что он хорошо коррелирует с</a:t>
            </a:r>
          </a:p>
          <a:p>
            <a:r>
              <a:rPr lang="en-US" sz="1200" kern="1200" baseline="0" dirty="0" smtClean="0">
                <a:solidFill>
                  <a:schemeClr val="tx1"/>
                </a:solidFill>
                <a:latin typeface="+mn-lt"/>
                <a:ea typeface="+mn-ea"/>
                <a:cs typeface="+mn-cs"/>
              </a:rPr>
              <a:t>©2008 IDC # 11</a:t>
            </a:r>
          </a:p>
          <a:p>
            <a:r>
              <a:rPr lang="ru-RU" sz="1200" kern="1200" baseline="0" dirty="0" smtClean="0">
                <a:solidFill>
                  <a:schemeClr val="tx1"/>
                </a:solidFill>
                <a:latin typeface="+mn-lt"/>
                <a:ea typeface="+mn-ea"/>
                <a:cs typeface="+mn-cs"/>
              </a:rPr>
              <a:t>другими важнейшими показателями, включая рост доли рынка, валовой маржи и</a:t>
            </a:r>
          </a:p>
          <a:p>
            <a:r>
              <a:rPr lang="ru-RU" sz="1200" kern="1200" baseline="0" dirty="0" smtClean="0">
                <a:solidFill>
                  <a:schemeClr val="tx1"/>
                </a:solidFill>
                <a:latin typeface="+mn-lt"/>
                <a:ea typeface="+mn-ea"/>
                <a:cs typeface="+mn-cs"/>
              </a:rPr>
              <a:t>чистой прибыли.</a:t>
            </a:r>
            <a:endParaRPr lang="ru-RU" dirty="0"/>
          </a:p>
        </p:txBody>
      </p:sp>
      <p:sp>
        <p:nvSpPr>
          <p:cNvPr id="4" name="Slide Number Placeholder 3"/>
          <p:cNvSpPr>
            <a:spLocks noGrp="1"/>
          </p:cNvSpPr>
          <p:nvPr>
            <p:ph type="sldNum" sz="quarter" idx="10"/>
          </p:nvPr>
        </p:nvSpPr>
        <p:spPr/>
        <p:txBody>
          <a:bodyPr/>
          <a:lstStyle/>
          <a:p>
            <a:fld id="{66EEB7C0-E8B0-4537-BCAD-2F632CC478D8}"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sz="1200" kern="1200" baseline="0" dirty="0" smtClean="0">
                <a:solidFill>
                  <a:schemeClr val="tx1"/>
                </a:solidFill>
                <a:latin typeface="+mn-lt"/>
                <a:ea typeface="+mn-ea"/>
                <a:cs typeface="+mn-cs"/>
              </a:rPr>
              <a:t>Услуги — важный компонент полных решений и основа многих конкурентных</a:t>
            </a:r>
          </a:p>
          <a:p>
            <a:r>
              <a:rPr lang="ru-RU" sz="1200" kern="1200" baseline="0" dirty="0" smtClean="0">
                <a:solidFill>
                  <a:schemeClr val="tx1"/>
                </a:solidFill>
                <a:latin typeface="+mn-lt"/>
                <a:ea typeface="+mn-ea"/>
                <a:cs typeface="+mn-cs"/>
              </a:rPr>
              <a:t>отличий. Мы определили и рассчитали три ключевых показателя</a:t>
            </a:r>
          </a:p>
          <a:p>
            <a:r>
              <a:rPr lang="ru-RU" sz="1200" kern="1200" baseline="0" dirty="0" smtClean="0">
                <a:solidFill>
                  <a:schemeClr val="tx1"/>
                </a:solidFill>
                <a:latin typeface="+mn-lt"/>
                <a:ea typeface="+mn-ea"/>
                <a:cs typeface="+mn-cs"/>
              </a:rPr>
              <a:t>эффективности, связанных с оказанием услуг: эффективность использования</a:t>
            </a:r>
          </a:p>
          <a:p>
            <a:r>
              <a:rPr lang="ru-RU" sz="1200" kern="1200" baseline="0" dirty="0" smtClean="0">
                <a:solidFill>
                  <a:schemeClr val="tx1"/>
                </a:solidFill>
                <a:latin typeface="+mn-lt"/>
                <a:ea typeface="+mn-ea"/>
                <a:cs typeface="+mn-cs"/>
              </a:rPr>
              <a:t>ресурсов, дневная ставка и изменение дневной ставки за 12 месяцев.</a:t>
            </a:r>
          </a:p>
          <a:p>
            <a:r>
              <a:rPr lang="ru-RU" sz="1200" kern="1200" baseline="0" dirty="0" smtClean="0">
                <a:solidFill>
                  <a:schemeClr val="tx1"/>
                </a:solidFill>
                <a:latin typeface="+mn-lt"/>
                <a:ea typeface="+mn-ea"/>
                <a:cs typeface="+mn-cs"/>
              </a:rPr>
              <a:t>Основные результаты.</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Более эффективное использование ресурсов. Партнеры,</a:t>
            </a:r>
          </a:p>
          <a:p>
            <a:r>
              <a:rPr lang="ru-RU" sz="1200" kern="1200" baseline="0" dirty="0" smtClean="0">
                <a:solidFill>
                  <a:schemeClr val="tx1"/>
                </a:solidFill>
                <a:latin typeface="+mn-lt"/>
                <a:ea typeface="+mn-ea"/>
                <a:cs typeface="+mn-cs"/>
              </a:rPr>
              <a:t>ориентированные на решения, используют ресурсы более эффективно.</a:t>
            </a:r>
          </a:p>
          <a:p>
            <a:r>
              <a:rPr lang="ru-RU" sz="1200" kern="1200" baseline="0" dirty="0" smtClean="0">
                <a:solidFill>
                  <a:schemeClr val="tx1"/>
                </a:solidFill>
                <a:latin typeface="+mn-lt"/>
                <a:ea typeface="+mn-ea"/>
                <a:cs typeface="+mn-cs"/>
              </a:rPr>
              <a:t>Почти 70% из них используют более 70% своих ресурсов — против лишь</a:t>
            </a:r>
          </a:p>
          <a:p>
            <a:r>
              <a:rPr lang="ru-RU" sz="1200" kern="1200" baseline="0" dirty="0" smtClean="0">
                <a:solidFill>
                  <a:schemeClr val="tx1"/>
                </a:solidFill>
                <a:latin typeface="+mn-lt"/>
                <a:ea typeface="+mn-ea"/>
                <a:cs typeface="+mn-cs"/>
              </a:rPr>
              <a:t>30% партнеров, ориентированных на лицензии.</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Высокие доходы от обслуживания благодаря более высокой</a:t>
            </a:r>
          </a:p>
          <a:p>
            <a:r>
              <a:rPr lang="ru-RU" sz="1200" b="1" kern="1200" baseline="0" dirty="0" smtClean="0">
                <a:solidFill>
                  <a:schemeClr val="tx1"/>
                </a:solidFill>
                <a:latin typeface="+mn-lt"/>
                <a:ea typeface="+mn-ea"/>
                <a:cs typeface="+mn-cs"/>
              </a:rPr>
              <a:t>квалификации. Средняя ставка за профессиональные услуги у партнеров,</a:t>
            </a:r>
          </a:p>
          <a:p>
            <a:r>
              <a:rPr lang="ru-RU" sz="1200" kern="1200" baseline="0" dirty="0" smtClean="0">
                <a:solidFill>
                  <a:schemeClr val="tx1"/>
                </a:solidFill>
                <a:latin typeface="+mn-lt"/>
                <a:ea typeface="+mn-ea"/>
                <a:cs typeface="+mn-cs"/>
              </a:rPr>
              <a:t>ориентированных на решения, выше, чем у ориентированных на лицензии.</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Более высокий рост доходов от услуг. Партнеры, ориентированные на</a:t>
            </a:r>
          </a:p>
          <a:p>
            <a:r>
              <a:rPr lang="ru-RU" sz="1200" kern="1200" baseline="0" dirty="0" smtClean="0">
                <a:solidFill>
                  <a:schemeClr val="tx1"/>
                </a:solidFill>
                <a:latin typeface="+mn-lt"/>
                <a:ea typeface="+mn-ea"/>
                <a:cs typeface="+mn-cs"/>
              </a:rPr>
              <a:t>решения, опережают ориентированных на лицензии по темпам роста</a:t>
            </a:r>
          </a:p>
          <a:p>
            <a:r>
              <a:rPr lang="ru-RU" sz="1200" kern="1200" baseline="0" dirty="0" smtClean="0">
                <a:solidFill>
                  <a:schemeClr val="tx1"/>
                </a:solidFill>
                <a:latin typeface="+mn-lt"/>
                <a:ea typeface="+mn-ea"/>
                <a:cs typeface="+mn-cs"/>
              </a:rPr>
              <a:t>средней стоимости услуг.</a:t>
            </a:r>
          </a:p>
          <a:p>
            <a:endParaRPr lang="ru-RU" sz="1200" kern="1200" baseline="0" dirty="0" smtClean="0">
              <a:solidFill>
                <a:schemeClr val="tx1"/>
              </a:solidFill>
              <a:latin typeface="+mn-lt"/>
              <a:ea typeface="+mn-ea"/>
              <a:cs typeface="+mn-cs"/>
            </a:endParaRPr>
          </a:p>
          <a:p>
            <a:r>
              <a:rPr lang="ru-RU" dirty="0" smtClean="0"/>
              <a:t>10% рост числа новых сделок</a:t>
            </a:r>
          </a:p>
          <a:p>
            <a:r>
              <a:rPr lang="ru-RU" dirty="0" smtClean="0"/>
              <a:t>Более крупные клиенты</a:t>
            </a:r>
          </a:p>
          <a:p>
            <a:pPr lvl="1"/>
            <a:r>
              <a:rPr lang="ru-RU" dirty="0" smtClean="0"/>
              <a:t>В среднем 1900 сотрудников</a:t>
            </a:r>
          </a:p>
          <a:p>
            <a:pPr lvl="1"/>
            <a:r>
              <a:rPr lang="ru-RU" dirty="0" smtClean="0"/>
              <a:t>Средняя сделка </a:t>
            </a:r>
            <a:r>
              <a:rPr lang="en-US" dirty="0" smtClean="0"/>
              <a:t>$50K</a:t>
            </a:r>
            <a:endParaRPr lang="ru-RU" dirty="0" smtClean="0"/>
          </a:p>
          <a:p>
            <a:pPr lvl="1"/>
            <a:r>
              <a:rPr lang="ru-RU" dirty="0" smtClean="0"/>
              <a:t>Проект в среднем на 80 пользователей</a:t>
            </a:r>
          </a:p>
          <a:p>
            <a:endParaRPr lang="ru-RU" sz="120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Скорость работы и заключения сделок — важнейшие аспекты</a:t>
            </a:r>
          </a:p>
          <a:p>
            <a:r>
              <a:rPr lang="ru-RU" sz="1200" kern="1200" baseline="0" dirty="0" smtClean="0">
                <a:solidFill>
                  <a:schemeClr val="tx1"/>
                </a:solidFill>
                <a:latin typeface="+mn-lt"/>
                <a:ea typeface="+mn-ea"/>
                <a:cs typeface="+mn-cs"/>
              </a:rPr>
              <a:t>конкурентоспособности. В эту категорию входят такие ключевые показатели</a:t>
            </a:r>
          </a:p>
          <a:p>
            <a:r>
              <a:rPr lang="ru-RU" sz="1200" kern="1200" baseline="0" dirty="0" smtClean="0">
                <a:solidFill>
                  <a:schemeClr val="tx1"/>
                </a:solidFill>
                <a:latin typeface="+mn-lt"/>
                <a:ea typeface="+mn-ea"/>
                <a:cs typeface="+mn-cs"/>
              </a:rPr>
              <a:t>производительности, как средний размер заказчика и количество новых сделок</a:t>
            </a:r>
          </a:p>
          <a:p>
            <a:r>
              <a:rPr lang="ru-RU" sz="1200" kern="1200" baseline="0" dirty="0" smtClean="0">
                <a:solidFill>
                  <a:schemeClr val="tx1"/>
                </a:solidFill>
                <a:latin typeface="+mn-lt"/>
                <a:ea typeface="+mn-ea"/>
                <a:cs typeface="+mn-cs"/>
              </a:rPr>
              <a:t>за последние 12 месяцев.</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Основные результаты.</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Скорость работы. В этой области у партнеров, ориентированных на</a:t>
            </a:r>
          </a:p>
          <a:p>
            <a:r>
              <a:rPr lang="ru-RU" sz="1200" kern="1200" baseline="0" dirty="0" smtClean="0">
                <a:solidFill>
                  <a:schemeClr val="tx1"/>
                </a:solidFill>
                <a:latin typeface="+mn-lt"/>
                <a:ea typeface="+mn-ea"/>
                <a:cs typeface="+mn-cs"/>
              </a:rPr>
              <a:t>решения, также наблюдаются более высокие результаты. Темпы роста</a:t>
            </a:r>
          </a:p>
          <a:p>
            <a:r>
              <a:rPr lang="ru-RU" sz="1200" kern="1200" baseline="0" dirty="0" smtClean="0">
                <a:solidFill>
                  <a:schemeClr val="tx1"/>
                </a:solidFill>
                <a:latin typeface="+mn-lt"/>
                <a:ea typeface="+mn-ea"/>
                <a:cs typeface="+mn-cs"/>
              </a:rPr>
              <a:t>количества сделок и среднего размера клиента у них значительно выше,</a:t>
            </a:r>
          </a:p>
          <a:p>
            <a:r>
              <a:rPr lang="ru-RU" sz="1200" kern="1200" baseline="0" dirty="0" smtClean="0">
                <a:solidFill>
                  <a:schemeClr val="tx1"/>
                </a:solidFill>
                <a:latin typeface="+mn-lt"/>
                <a:ea typeface="+mn-ea"/>
                <a:cs typeface="+mn-cs"/>
              </a:rPr>
              <a:t>чем у партнеров, ориентированных на лицензии. Об увеличении количества</a:t>
            </a:r>
          </a:p>
          <a:p>
            <a:r>
              <a:rPr lang="ru-RU" sz="1200" kern="1200" baseline="0" dirty="0" smtClean="0">
                <a:solidFill>
                  <a:schemeClr val="tx1"/>
                </a:solidFill>
                <a:latin typeface="+mn-lt"/>
                <a:ea typeface="+mn-ea"/>
                <a:cs typeface="+mn-cs"/>
              </a:rPr>
              <a:t>сделок не менее чем на 15% сообщили более половины партнеров,</a:t>
            </a:r>
          </a:p>
          <a:p>
            <a:r>
              <a:rPr lang="ru-RU" sz="1200" kern="1200" baseline="0" dirty="0" smtClean="0">
                <a:solidFill>
                  <a:schemeClr val="tx1"/>
                </a:solidFill>
                <a:latin typeface="+mn-lt"/>
                <a:ea typeface="+mn-ea"/>
                <a:cs typeface="+mn-cs"/>
              </a:rPr>
              <a:t>ориентированных на решения, и только треть — ориентированных на</a:t>
            </a:r>
          </a:p>
          <a:p>
            <a:r>
              <a:rPr lang="ru-RU" sz="1200" kern="1200" baseline="0" dirty="0" smtClean="0">
                <a:solidFill>
                  <a:schemeClr val="tx1"/>
                </a:solidFill>
                <a:latin typeface="+mn-lt"/>
                <a:ea typeface="+mn-ea"/>
                <a:cs typeface="+mn-cs"/>
              </a:rPr>
              <a:t>лицензии. В условиях, когда быстрота так же важна, как и средний объем,</a:t>
            </a:r>
          </a:p>
          <a:p>
            <a:r>
              <a:rPr lang="ru-RU" sz="1200" kern="1200" baseline="0" dirty="0" smtClean="0">
                <a:solidFill>
                  <a:schemeClr val="tx1"/>
                </a:solidFill>
                <a:latin typeface="+mn-lt"/>
                <a:ea typeface="+mn-ea"/>
                <a:cs typeface="+mn-cs"/>
              </a:rPr>
              <a:t>партнеры, ориентированные на решения, обладают большим конкурентным</a:t>
            </a:r>
          </a:p>
          <a:p>
            <a:r>
              <a:rPr lang="ru-RU" sz="1200" kern="1200" baseline="0" dirty="0" smtClean="0">
                <a:solidFill>
                  <a:schemeClr val="tx1"/>
                </a:solidFill>
                <a:latin typeface="+mn-lt"/>
                <a:ea typeface="+mn-ea"/>
                <a:cs typeface="+mn-cs"/>
              </a:rPr>
              <a:t>преимуществом.</a:t>
            </a:r>
          </a:p>
          <a:p>
            <a:r>
              <a:rPr lang="ru-RU" sz="1200" kern="1200" baseline="0" dirty="0" smtClean="0">
                <a:solidFill>
                  <a:schemeClr val="tx1"/>
                </a:solidFill>
                <a:latin typeface="+mn-lt"/>
                <a:ea typeface="+mn-ea"/>
                <a:cs typeface="+mn-cs"/>
              </a:rPr>
              <a:t>􀁠 </a:t>
            </a:r>
            <a:r>
              <a:rPr lang="ru-RU" sz="1200" b="1" kern="1200" baseline="0" dirty="0" smtClean="0">
                <a:solidFill>
                  <a:schemeClr val="tx1"/>
                </a:solidFill>
                <a:latin typeface="+mn-lt"/>
                <a:ea typeface="+mn-ea"/>
                <a:cs typeface="+mn-cs"/>
              </a:rPr>
              <a:t>Заключение сделок. По показателям этой категории компании,</a:t>
            </a:r>
          </a:p>
          <a:p>
            <a:r>
              <a:rPr lang="ru-RU" sz="1200" kern="1200" baseline="0" dirty="0" smtClean="0">
                <a:solidFill>
                  <a:schemeClr val="tx1"/>
                </a:solidFill>
                <a:latin typeface="+mn-lt"/>
                <a:ea typeface="+mn-ea"/>
                <a:cs typeface="+mn-cs"/>
              </a:rPr>
              <a:t>ориентированные на решения, опережают ориентированные на лицензии</a:t>
            </a:r>
          </a:p>
          <a:p>
            <a:r>
              <a:rPr lang="ru-RU" sz="1200" kern="1200" baseline="0" dirty="0" smtClean="0">
                <a:solidFill>
                  <a:schemeClr val="tx1"/>
                </a:solidFill>
                <a:latin typeface="+mn-lt"/>
                <a:ea typeface="+mn-ea"/>
                <a:cs typeface="+mn-cs"/>
              </a:rPr>
              <a:t>сильнее всего.</a:t>
            </a:r>
          </a:p>
          <a:p>
            <a:r>
              <a:rPr lang="ru-RU" sz="1200" kern="1200" baseline="0" dirty="0" smtClean="0">
                <a:solidFill>
                  <a:schemeClr val="tx1"/>
                </a:solidFill>
                <a:latin typeface="+mn-lt"/>
                <a:ea typeface="+mn-ea"/>
                <a:cs typeface="+mn-cs"/>
              </a:rPr>
              <a:t>􀂉 У партнеров SOP средний объем сделки в 2,6 раза выше, чем у LOP.</a:t>
            </a:r>
          </a:p>
          <a:p>
            <a:r>
              <a:rPr lang="ru-RU" sz="1200" kern="1200" baseline="0" dirty="0" smtClean="0">
                <a:solidFill>
                  <a:schemeClr val="tx1"/>
                </a:solidFill>
                <a:latin typeface="+mn-lt"/>
                <a:ea typeface="+mn-ea"/>
                <a:cs typeface="+mn-cs"/>
              </a:rPr>
              <a:t>􀂉 Превосходство партнеров SOP в среднем числе пользователей,</a:t>
            </a:r>
          </a:p>
          <a:p>
            <a:r>
              <a:rPr lang="ru-RU" sz="1200" kern="1200" baseline="0" dirty="0" smtClean="0">
                <a:solidFill>
                  <a:schemeClr val="tx1"/>
                </a:solidFill>
                <a:latin typeface="+mn-lt"/>
                <a:ea typeface="+mn-ea"/>
                <a:cs typeface="+mn-cs"/>
              </a:rPr>
              <a:t>охваченных проектом, еще более значительно: в 3,2 раза.</a:t>
            </a:r>
          </a:p>
          <a:p>
            <a:r>
              <a:rPr lang="ru-RU" sz="1200" kern="1200" baseline="0" dirty="0" smtClean="0">
                <a:solidFill>
                  <a:schemeClr val="tx1"/>
                </a:solidFill>
                <a:latin typeface="+mn-lt"/>
                <a:ea typeface="+mn-ea"/>
                <a:cs typeface="+mn-cs"/>
              </a:rPr>
              <a:t>􀂉 Партнеры SOP, в среднем, чаще работают с крупными заказчиками, что</a:t>
            </a:r>
          </a:p>
          <a:p>
            <a:r>
              <a:rPr lang="ru-RU" sz="1200" kern="1200" baseline="0" dirty="0" smtClean="0">
                <a:solidFill>
                  <a:schemeClr val="tx1"/>
                </a:solidFill>
                <a:latin typeface="+mn-lt"/>
                <a:ea typeface="+mn-ea"/>
                <a:cs typeface="+mn-cs"/>
              </a:rPr>
              <a:t>часто ведет и к заключению более крупных сделок.</a:t>
            </a:r>
          </a:p>
          <a:p>
            <a:endParaRPr lang="ru-RU" dirty="0"/>
          </a:p>
        </p:txBody>
      </p:sp>
      <p:sp>
        <p:nvSpPr>
          <p:cNvPr id="4" name="Slide Number Placeholder 3"/>
          <p:cNvSpPr>
            <a:spLocks noGrp="1"/>
          </p:cNvSpPr>
          <p:nvPr>
            <p:ph type="sldNum" sz="quarter" idx="10"/>
          </p:nvPr>
        </p:nvSpPr>
        <p:spPr/>
        <p:txBody>
          <a:bodyPr/>
          <a:lstStyle/>
          <a:p>
            <a:fld id="{66EEB7C0-E8B0-4537-BCAD-2F632CC478D8}"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ru-RU" b="1" dirty="0" smtClean="0">
                <a:latin typeface="Tahoma" pitchFamily="34" charset="0"/>
              </a:rPr>
              <a:t>Партнеры, ориентированные на решения, оценивают свой бизнес</a:t>
            </a:r>
          </a:p>
          <a:p>
            <a:r>
              <a:rPr lang="ru-RU" b="1" dirty="0" smtClean="0">
                <a:latin typeface="Tahoma" pitchFamily="34" charset="0"/>
              </a:rPr>
              <a:t>выше ориентированных на лицензии. Более 55% партнеров,</a:t>
            </a:r>
          </a:p>
          <a:p>
            <a:r>
              <a:rPr lang="ru-RU" dirty="0" smtClean="0">
                <a:latin typeface="Tahoma" pitchFamily="34" charset="0"/>
              </a:rPr>
              <a:t>ориентированных на решения, считают нынешнее состояние своего</a:t>
            </a:r>
          </a:p>
          <a:p>
            <a:r>
              <a:rPr lang="ru-RU" dirty="0" smtClean="0">
                <a:latin typeface="Tahoma" pitchFamily="34" charset="0"/>
              </a:rPr>
              <a:t>бизнеса хорошим или отличным, и почти 80% видят себя на таком уровне в</a:t>
            </a:r>
          </a:p>
          <a:p>
            <a:r>
              <a:rPr lang="ru-RU" dirty="0" smtClean="0">
                <a:latin typeface="Tahoma" pitchFamily="34" charset="0"/>
              </a:rPr>
              <a:t>12-месячной перспективе. А для партнеров, ориентированных на лицензии,</a:t>
            </a:r>
          </a:p>
          <a:p>
            <a:r>
              <a:rPr lang="ru-RU" dirty="0" smtClean="0">
                <a:latin typeface="Tahoma" pitchFamily="34" charset="0"/>
              </a:rPr>
              <a:t>соответствующие цифры составляют лишь 39 и 69%.</a:t>
            </a:r>
          </a:p>
          <a:p>
            <a:r>
              <a:rPr lang="ru-RU" dirty="0" smtClean="0">
                <a:latin typeface="Tahoma" pitchFamily="34" charset="0"/>
              </a:rPr>
              <a:t>􀁠 </a:t>
            </a:r>
            <a:r>
              <a:rPr lang="ru-RU" b="1" dirty="0" smtClean="0">
                <a:latin typeface="Tahoma" pitchFamily="34" charset="0"/>
              </a:rPr>
              <a:t>Партнеры, ориентированные на решения, превосходят</a:t>
            </a:r>
          </a:p>
          <a:p>
            <a:r>
              <a:rPr lang="ru-RU" b="1" dirty="0" smtClean="0">
                <a:latin typeface="Tahoma" pitchFamily="34" charset="0"/>
              </a:rPr>
              <a:t>ориентированных на лицензии по финансовым показателям. 30%</a:t>
            </a:r>
          </a:p>
          <a:p>
            <a:r>
              <a:rPr lang="ru-RU" dirty="0" smtClean="0">
                <a:latin typeface="Tahoma" pitchFamily="34" charset="0"/>
              </a:rPr>
              <a:t>партнеров, ориентированных на решения, сообщили о марже,</a:t>
            </a:r>
          </a:p>
          <a:p>
            <a:r>
              <a:rPr lang="ru-RU" dirty="0" smtClean="0">
                <a:latin typeface="Tahoma" pitchFamily="34" charset="0"/>
              </a:rPr>
              <a:t>превышающей 30%; а среди ориентированных на лицензии таких не</a:t>
            </a:r>
          </a:p>
          <a:p>
            <a:r>
              <a:rPr lang="ru-RU" dirty="0" smtClean="0">
                <a:latin typeface="Tahoma" pitchFamily="34" charset="0"/>
              </a:rPr>
              <a:t>нашлось. Похвастать ростом оборота, превышающим 10%, смогли около</a:t>
            </a:r>
          </a:p>
          <a:p>
            <a:r>
              <a:rPr lang="ru-RU" dirty="0" smtClean="0">
                <a:latin typeface="Tahoma" pitchFamily="34" charset="0"/>
              </a:rPr>
              <a:t>двух третей партнеров, ориентированных на решения, и лишь половина</a:t>
            </a:r>
          </a:p>
          <a:p>
            <a:r>
              <a:rPr lang="ru-RU" dirty="0" smtClean="0">
                <a:latin typeface="Tahoma" pitchFamily="34" charset="0"/>
              </a:rPr>
              <a:t>ориентированных на лицензии. Наиболее быстрый рост зафиксирован в</a:t>
            </a:r>
          </a:p>
          <a:p>
            <a:r>
              <a:rPr lang="ru-RU" dirty="0" smtClean="0">
                <a:latin typeface="Tahoma" pitchFamily="34" charset="0"/>
              </a:rPr>
              <a:t>секторе объединенных коммуникаций: более 10% у 87% респондентов.</a:t>
            </a:r>
          </a:p>
          <a:p>
            <a:r>
              <a:rPr lang="ru-RU" dirty="0" smtClean="0">
                <a:latin typeface="Tahoma" pitchFamily="34" charset="0"/>
              </a:rPr>
              <a:t>Роста оборота более чем на 10% в ближайшие 12 месяцев ожидают почти</a:t>
            </a:r>
          </a:p>
          <a:p>
            <a:r>
              <a:rPr lang="ru-RU" dirty="0" smtClean="0">
                <a:latin typeface="Tahoma" pitchFamily="34" charset="0"/>
              </a:rPr>
              <a:t>80% партнеров, ориентированных на решения, и лишь 64% —</a:t>
            </a:r>
          </a:p>
          <a:p>
            <a:r>
              <a:rPr lang="ru-RU" dirty="0" smtClean="0">
                <a:latin typeface="Tahoma" pitchFamily="34" charset="0"/>
              </a:rPr>
              <a:t>ориентированных на лицензии.</a:t>
            </a:r>
          </a:p>
          <a:p>
            <a:r>
              <a:rPr lang="ru-RU" b="1" dirty="0" smtClean="0">
                <a:latin typeface="Tahoma" pitchFamily="34" charset="0"/>
              </a:rPr>
              <a:t>Более эффективное использование ресурсов. Партнеры,</a:t>
            </a:r>
          </a:p>
          <a:p>
            <a:r>
              <a:rPr lang="ru-RU" dirty="0" smtClean="0">
                <a:latin typeface="Tahoma" pitchFamily="34" charset="0"/>
              </a:rPr>
              <a:t>ориентированные на решения, используют ресурсы более эффективно.</a:t>
            </a:r>
          </a:p>
          <a:p>
            <a:r>
              <a:rPr lang="ru-RU" dirty="0" smtClean="0">
                <a:latin typeface="Tahoma" pitchFamily="34" charset="0"/>
              </a:rPr>
              <a:t>Почти 70% из них используют более 70% своих ресурсов — против лишь</a:t>
            </a:r>
          </a:p>
          <a:p>
            <a:r>
              <a:rPr lang="ru-RU" dirty="0" smtClean="0">
                <a:latin typeface="Tahoma" pitchFamily="34" charset="0"/>
              </a:rPr>
              <a:t>30% партнеров, ориентированных на лицензии.</a:t>
            </a:r>
          </a:p>
          <a:p>
            <a:r>
              <a:rPr lang="ru-RU" dirty="0" smtClean="0">
                <a:latin typeface="Tahoma" pitchFamily="34" charset="0"/>
              </a:rPr>
              <a:t>􀁠 </a:t>
            </a:r>
            <a:r>
              <a:rPr lang="ru-RU" b="1" dirty="0" smtClean="0">
                <a:latin typeface="Tahoma" pitchFamily="34" charset="0"/>
              </a:rPr>
              <a:t>Высокие доходы от обслуживания благодаря более высокой</a:t>
            </a:r>
          </a:p>
          <a:p>
            <a:r>
              <a:rPr lang="ru-RU" b="1" dirty="0" smtClean="0">
                <a:latin typeface="Tahoma" pitchFamily="34" charset="0"/>
              </a:rPr>
              <a:t>квалификации. Средняя ставка за профессиональные услуги у партнеров,</a:t>
            </a:r>
          </a:p>
          <a:p>
            <a:r>
              <a:rPr lang="ru-RU" dirty="0" smtClean="0">
                <a:latin typeface="Tahoma" pitchFamily="34" charset="0"/>
              </a:rPr>
              <a:t>ориентированных на решения, выше, чем у ориентированных на лицензии.</a:t>
            </a:r>
          </a:p>
          <a:p>
            <a:r>
              <a:rPr lang="ru-RU" dirty="0" smtClean="0">
                <a:latin typeface="Tahoma" pitchFamily="34" charset="0"/>
              </a:rPr>
              <a:t>􀁠 </a:t>
            </a:r>
            <a:r>
              <a:rPr lang="ru-RU" b="1" dirty="0" smtClean="0">
                <a:latin typeface="Tahoma" pitchFamily="34" charset="0"/>
              </a:rPr>
              <a:t>Более высокий рост доходов от услуг. Партнеры, ориентированные на</a:t>
            </a:r>
          </a:p>
          <a:p>
            <a:r>
              <a:rPr lang="ru-RU" dirty="0" smtClean="0">
                <a:latin typeface="Tahoma" pitchFamily="34" charset="0"/>
              </a:rPr>
              <a:t>решения, опережают ориентированных на лицензии по темпам роста</a:t>
            </a:r>
          </a:p>
          <a:p>
            <a:r>
              <a:rPr lang="ru-RU" dirty="0" smtClean="0">
                <a:latin typeface="Tahoma" pitchFamily="34" charset="0"/>
              </a:rPr>
              <a:t>средней стоимости услуг.</a:t>
            </a:r>
          </a:p>
          <a:p>
            <a:r>
              <a:rPr lang="ru-RU" b="1" dirty="0" smtClean="0">
                <a:latin typeface="Tahoma" pitchFamily="34" charset="0"/>
              </a:rPr>
              <a:t>Скорость работы. В этой области у партнеров, ориентированных на</a:t>
            </a:r>
          </a:p>
          <a:p>
            <a:r>
              <a:rPr lang="ru-RU" dirty="0" smtClean="0">
                <a:latin typeface="Tahoma" pitchFamily="34" charset="0"/>
              </a:rPr>
              <a:t>решения, также наблюдаются более высокие результаты. Темпы роста</a:t>
            </a:r>
          </a:p>
          <a:p>
            <a:r>
              <a:rPr lang="ru-RU" dirty="0" smtClean="0">
                <a:latin typeface="Tahoma" pitchFamily="34" charset="0"/>
              </a:rPr>
              <a:t>количества сделок и среднего размера клиента у них значительно выше,</a:t>
            </a:r>
          </a:p>
          <a:p>
            <a:r>
              <a:rPr lang="ru-RU" dirty="0" smtClean="0">
                <a:latin typeface="Tahoma" pitchFamily="34" charset="0"/>
              </a:rPr>
              <a:t>чем у партнеров, ориентированных на лицензии. Об увеличении количества</a:t>
            </a:r>
          </a:p>
          <a:p>
            <a:r>
              <a:rPr lang="ru-RU" dirty="0" smtClean="0">
                <a:latin typeface="Tahoma" pitchFamily="34" charset="0"/>
              </a:rPr>
              <a:t>сделок не менее чем на 15% сообщили более половины партнеров,</a:t>
            </a:r>
          </a:p>
          <a:p>
            <a:r>
              <a:rPr lang="ru-RU" dirty="0" smtClean="0">
                <a:latin typeface="Tahoma" pitchFamily="34" charset="0"/>
              </a:rPr>
              <a:t>ориентированных на решения, и только треть — ориентированных на</a:t>
            </a:r>
          </a:p>
          <a:p>
            <a:r>
              <a:rPr lang="ru-RU" dirty="0" smtClean="0">
                <a:latin typeface="Tahoma" pitchFamily="34" charset="0"/>
              </a:rPr>
              <a:t>лицензии. В условиях, когда быстрота так же важна, как и средний объем,</a:t>
            </a:r>
          </a:p>
          <a:p>
            <a:r>
              <a:rPr lang="ru-RU" dirty="0" smtClean="0">
                <a:latin typeface="Tahoma" pitchFamily="34" charset="0"/>
              </a:rPr>
              <a:t>партнеры, ориентированные на решения, обладают большим конкурентным</a:t>
            </a:r>
          </a:p>
          <a:p>
            <a:r>
              <a:rPr lang="ru-RU" dirty="0" smtClean="0">
                <a:latin typeface="Tahoma" pitchFamily="34" charset="0"/>
              </a:rPr>
              <a:t>преимуществом.</a:t>
            </a:r>
          </a:p>
          <a:p>
            <a:r>
              <a:rPr lang="ru-RU" dirty="0" smtClean="0">
                <a:latin typeface="Tahoma" pitchFamily="34" charset="0"/>
              </a:rPr>
              <a:t>􀁠 </a:t>
            </a:r>
            <a:r>
              <a:rPr lang="ru-RU" b="1" dirty="0" smtClean="0">
                <a:latin typeface="Tahoma" pitchFamily="34" charset="0"/>
              </a:rPr>
              <a:t>Заключение сделок. По показателям этой категории компании,</a:t>
            </a:r>
          </a:p>
          <a:p>
            <a:r>
              <a:rPr lang="ru-RU" dirty="0" smtClean="0">
                <a:latin typeface="Tahoma" pitchFamily="34" charset="0"/>
              </a:rPr>
              <a:t>ориентированные на решения, опережают ориентированные на лицензии</a:t>
            </a:r>
          </a:p>
          <a:p>
            <a:r>
              <a:rPr lang="ru-RU" dirty="0" smtClean="0">
                <a:latin typeface="Tahoma" pitchFamily="34" charset="0"/>
              </a:rPr>
              <a:t>сильнее всего.</a:t>
            </a:r>
          </a:p>
          <a:p>
            <a:r>
              <a:rPr lang="ru-RU" dirty="0" smtClean="0">
                <a:latin typeface="Tahoma" pitchFamily="34" charset="0"/>
              </a:rPr>
              <a:t>􀂉 У партнеров SOP средний объем сделки в 2,6 раза выше, чем у LOP.</a:t>
            </a:r>
          </a:p>
          <a:p>
            <a:r>
              <a:rPr lang="ru-RU" dirty="0" smtClean="0">
                <a:latin typeface="Tahoma" pitchFamily="34" charset="0"/>
              </a:rPr>
              <a:t>􀂉 Превосходство партнеров SOP в среднем числе пользователей,</a:t>
            </a:r>
          </a:p>
          <a:p>
            <a:r>
              <a:rPr lang="ru-RU" dirty="0" smtClean="0">
                <a:latin typeface="Tahoma" pitchFamily="34" charset="0"/>
              </a:rPr>
              <a:t>охваченных проектом, еще более значительно: в 3,2 раза.</a:t>
            </a:r>
          </a:p>
          <a:p>
            <a:r>
              <a:rPr lang="ru-RU" dirty="0" smtClean="0">
                <a:latin typeface="Tahoma" pitchFamily="34" charset="0"/>
              </a:rPr>
              <a:t>􀂉 Партнеры SOP, в среднем, чаще работают с крупными заказчиками, что</a:t>
            </a:r>
          </a:p>
          <a:p>
            <a:r>
              <a:rPr lang="ru-RU" dirty="0" smtClean="0">
                <a:latin typeface="Tahoma" pitchFamily="34" charset="0"/>
              </a:rPr>
              <a:t>часто ведет и к заключению более крупных сделок.</a:t>
            </a:r>
            <a:endParaRPr lang="ru-RU" dirty="0"/>
          </a:p>
        </p:txBody>
      </p:sp>
      <p:sp>
        <p:nvSpPr>
          <p:cNvPr id="4" name="Slide Number Placeholder 3"/>
          <p:cNvSpPr>
            <a:spLocks noGrp="1"/>
          </p:cNvSpPr>
          <p:nvPr>
            <p:ph type="sldNum" sz="quarter" idx="10"/>
          </p:nvPr>
        </p:nvSpPr>
        <p:spPr/>
        <p:txBody>
          <a:bodyPr/>
          <a:lstStyle/>
          <a:p>
            <a:fld id="{558B89E6-059D-4C1F-A84C-F67E9D5AC30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b="-42"/>
          </a:stretch>
        </a:blip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727075" y="1414463"/>
            <a:ext cx="7843838" cy="1409700"/>
          </a:xfrm>
          <a:ln algn="ctr"/>
        </p:spPr>
        <p:txBody>
          <a:bodyPr anchor="ctr"/>
          <a:lstStyle>
            <a:lvl1pPr>
              <a:defRPr b="1"/>
            </a:lvl1pPr>
          </a:lstStyle>
          <a:p>
            <a:r>
              <a:rPr lang="en-US"/>
              <a:t>Click to edit Master title style</a:t>
            </a:r>
          </a:p>
        </p:txBody>
      </p:sp>
      <p:sp>
        <p:nvSpPr>
          <p:cNvPr id="413699" name="Rectangle 3"/>
          <p:cNvSpPr>
            <a:spLocks noGrp="1" noChangeArrowheads="1"/>
          </p:cNvSpPr>
          <p:nvPr>
            <p:ph type="subTitle" idx="1"/>
          </p:nvPr>
        </p:nvSpPr>
        <p:spPr>
          <a:xfrm>
            <a:off x="727075" y="4094163"/>
            <a:ext cx="8035925" cy="530225"/>
          </a:xfrm>
        </p:spPr>
        <p:txBody>
          <a:bodyPr/>
          <a:lstStyle>
            <a:lvl1pPr marL="0" indent="0">
              <a:spcBef>
                <a:spcPct val="0"/>
              </a:spcBef>
              <a:buFont typeface="Wingdings 2" pitchFamily="18" charset="2"/>
              <a:buNone/>
              <a:defRPr/>
            </a:lvl1pPr>
          </a:lstStyle>
          <a:p>
            <a:r>
              <a:rPr lang="en-US"/>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69088" y="228600"/>
            <a:ext cx="2093912" cy="3400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2588" y="228600"/>
            <a:ext cx="6134100" cy="3400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82588" y="1414463"/>
            <a:ext cx="4113212"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414463"/>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b="-42"/>
          </a:stretch>
        </a:blip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bwMode="auto">
          <a:xfrm>
            <a:off x="382588" y="228600"/>
            <a:ext cx="8380412"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412675" name="Rectangle 3"/>
          <p:cNvSpPr>
            <a:spLocks noGrp="1" noChangeArrowheads="1"/>
          </p:cNvSpPr>
          <p:nvPr>
            <p:ph type="body" idx="1"/>
          </p:nvPr>
        </p:nvSpPr>
        <p:spPr bwMode="auto">
          <a:xfrm>
            <a:off x="382588" y="1414463"/>
            <a:ext cx="8380412"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2676" name="Picture 4" descr="bullet"/>
          <p:cNvPicPr>
            <a:picLocks noChangeAspect="1" noChangeArrowheads="1"/>
          </p:cNvPicPr>
          <p:nvPr/>
        </p:nvPicPr>
        <p:blipFill>
          <a:blip r:embed="rId16"/>
          <a:srcRect/>
          <a:stretch>
            <a:fillRect/>
          </a:stretch>
        </p:blipFill>
        <p:spPr bwMode="auto">
          <a:xfrm>
            <a:off x="9296400" y="130175"/>
            <a:ext cx="241300" cy="241300"/>
          </a:xfrm>
          <a:prstGeom prst="rect">
            <a:avLst/>
          </a:prstGeom>
          <a:noFill/>
        </p:spPr>
      </p:pic>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mj-lt"/>
          <a:ea typeface="+mj-ea"/>
          <a:cs typeface="+mj-cs"/>
        </a:defRPr>
      </a:lvl1pPr>
      <a:lvl2pPr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2pPr>
      <a:lvl3pPr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3pPr>
      <a:lvl4pPr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4pPr>
      <a:lvl5pPr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5pPr>
      <a:lvl6pPr marL="457200"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6pPr>
      <a:lvl7pPr marL="914400"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7pPr>
      <a:lvl8pPr marL="1371600"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8pPr>
      <a:lvl9pPr marL="1828800" algn="l" rtl="0" fontAlgn="base">
        <a:lnSpc>
          <a:spcPct val="90000"/>
        </a:lnSpc>
        <a:spcBef>
          <a:spcPct val="0"/>
        </a:spcBef>
        <a:spcAft>
          <a:spcPct val="0"/>
        </a:spcAft>
        <a:defRPr sz="4800">
          <a:solidFill>
            <a:schemeClr val="bg1"/>
          </a:solidFill>
          <a:effectLst>
            <a:outerShdw blurRad="38100" dist="38100" dir="2700000" algn="tl">
              <a:srgbClr val="000000"/>
            </a:outerShdw>
          </a:effectLst>
          <a:latin typeface="Segoe Semibold" pitchFamily="34" charset="0"/>
        </a:defRPr>
      </a:lvl9pPr>
    </p:titleStyle>
    <p:bodyStyle>
      <a:lvl1pPr marL="447675" indent="-447675" algn="l" rtl="0" fontAlgn="base">
        <a:lnSpc>
          <a:spcPct val="90000"/>
        </a:lnSpc>
        <a:spcBef>
          <a:spcPct val="30000"/>
        </a:spcBef>
        <a:spcAft>
          <a:spcPct val="0"/>
        </a:spcAft>
        <a:buClr>
          <a:srgbClr val="6E0023"/>
        </a:buClr>
        <a:buSzPct val="90000"/>
        <a:buFont typeface="Wingdings 2" pitchFamily="18" charset="2"/>
        <a:buBlip>
          <a:blip r:embed="rId16"/>
        </a:buBlip>
        <a:defRPr sz="3200">
          <a:solidFill>
            <a:schemeClr val="bg2"/>
          </a:solidFill>
          <a:latin typeface="+mn-lt"/>
          <a:ea typeface="+mn-ea"/>
          <a:cs typeface="+mn-cs"/>
        </a:defRPr>
      </a:lvl1pPr>
      <a:lvl2pPr marL="833438" indent="-354013" algn="l" rtl="0" fontAlgn="base">
        <a:lnSpc>
          <a:spcPct val="90000"/>
        </a:lnSpc>
        <a:spcBef>
          <a:spcPct val="30000"/>
        </a:spcBef>
        <a:spcAft>
          <a:spcPct val="0"/>
        </a:spcAft>
        <a:buClr>
          <a:srgbClr val="6E0023"/>
        </a:buClr>
        <a:buFont typeface="Wingdings 2" pitchFamily="18" charset="2"/>
        <a:buBlip>
          <a:blip r:embed="rId17"/>
        </a:buBlip>
        <a:defRPr sz="2800">
          <a:solidFill>
            <a:schemeClr val="bg2"/>
          </a:solidFill>
          <a:latin typeface="+mn-lt"/>
        </a:defRPr>
      </a:lvl2pPr>
      <a:lvl3pPr marL="1208088" indent="-373063" algn="l" rtl="0" fontAlgn="base">
        <a:lnSpc>
          <a:spcPct val="90000"/>
        </a:lnSpc>
        <a:spcBef>
          <a:spcPct val="30000"/>
        </a:spcBef>
        <a:spcAft>
          <a:spcPct val="0"/>
        </a:spcAft>
        <a:buClr>
          <a:srgbClr val="6E0023"/>
        </a:buClr>
        <a:buFont typeface="Wingdings 2" pitchFamily="18" charset="2"/>
        <a:buBlip>
          <a:blip r:embed="rId17"/>
        </a:buBlip>
        <a:defRPr sz="2400">
          <a:solidFill>
            <a:schemeClr val="bg2"/>
          </a:solidFill>
          <a:latin typeface="+mn-lt"/>
        </a:defRPr>
      </a:lvl3pPr>
      <a:lvl4pPr marL="1544638" indent="-334963" algn="l" rtl="0" fontAlgn="base">
        <a:lnSpc>
          <a:spcPct val="90000"/>
        </a:lnSpc>
        <a:spcBef>
          <a:spcPct val="30000"/>
        </a:spcBef>
        <a:spcAft>
          <a:spcPct val="0"/>
        </a:spcAft>
        <a:buClr>
          <a:srgbClr val="6E0023"/>
        </a:buClr>
        <a:buFont typeface="Wingdings 2" pitchFamily="18" charset="2"/>
        <a:buBlip>
          <a:blip r:embed="rId17"/>
        </a:buBlip>
        <a:defRPr sz="2000">
          <a:solidFill>
            <a:schemeClr val="bg2"/>
          </a:solidFill>
          <a:latin typeface="+mn-lt"/>
        </a:defRPr>
      </a:lvl4pPr>
      <a:lvl5pPr marL="1851025" indent="-304800" algn="l" rtl="0" fontAlgn="base">
        <a:lnSpc>
          <a:spcPct val="90000"/>
        </a:lnSpc>
        <a:spcBef>
          <a:spcPct val="30000"/>
        </a:spcBef>
        <a:spcAft>
          <a:spcPct val="0"/>
        </a:spcAft>
        <a:buClr>
          <a:srgbClr val="6E0023"/>
        </a:buClr>
        <a:buFont typeface="Wingdings 2" pitchFamily="18" charset="2"/>
        <a:buBlip>
          <a:blip r:embed="rId17"/>
        </a:buBlip>
        <a:defRPr sz="2000">
          <a:solidFill>
            <a:schemeClr val="bg2"/>
          </a:solidFill>
          <a:latin typeface="+mn-lt"/>
        </a:defRPr>
      </a:lvl5pPr>
      <a:lvl6pPr marL="2308225" indent="-304800" algn="l" rtl="0" fontAlgn="base">
        <a:lnSpc>
          <a:spcPct val="90000"/>
        </a:lnSpc>
        <a:spcBef>
          <a:spcPct val="30000"/>
        </a:spcBef>
        <a:spcAft>
          <a:spcPct val="0"/>
        </a:spcAft>
        <a:buClr>
          <a:srgbClr val="6E0023"/>
        </a:buClr>
        <a:buFont typeface="Wingdings 2" pitchFamily="18" charset="2"/>
        <a:buBlip>
          <a:blip r:embed="rId17"/>
        </a:buBlip>
        <a:defRPr sz="2000">
          <a:solidFill>
            <a:schemeClr val="bg2"/>
          </a:solidFill>
          <a:latin typeface="+mn-lt"/>
        </a:defRPr>
      </a:lvl6pPr>
      <a:lvl7pPr marL="2765425" indent="-304800" algn="l" rtl="0" fontAlgn="base">
        <a:lnSpc>
          <a:spcPct val="90000"/>
        </a:lnSpc>
        <a:spcBef>
          <a:spcPct val="30000"/>
        </a:spcBef>
        <a:spcAft>
          <a:spcPct val="0"/>
        </a:spcAft>
        <a:buClr>
          <a:srgbClr val="6E0023"/>
        </a:buClr>
        <a:buFont typeface="Wingdings 2" pitchFamily="18" charset="2"/>
        <a:buBlip>
          <a:blip r:embed="rId17"/>
        </a:buBlip>
        <a:defRPr sz="2000">
          <a:solidFill>
            <a:schemeClr val="bg2"/>
          </a:solidFill>
          <a:latin typeface="+mn-lt"/>
        </a:defRPr>
      </a:lvl7pPr>
      <a:lvl8pPr marL="3222625" indent="-304800" algn="l" rtl="0" fontAlgn="base">
        <a:lnSpc>
          <a:spcPct val="90000"/>
        </a:lnSpc>
        <a:spcBef>
          <a:spcPct val="30000"/>
        </a:spcBef>
        <a:spcAft>
          <a:spcPct val="0"/>
        </a:spcAft>
        <a:buClr>
          <a:srgbClr val="6E0023"/>
        </a:buClr>
        <a:buFont typeface="Wingdings 2" pitchFamily="18" charset="2"/>
        <a:buBlip>
          <a:blip r:embed="rId17"/>
        </a:buBlip>
        <a:defRPr sz="2000">
          <a:solidFill>
            <a:schemeClr val="bg2"/>
          </a:solidFill>
          <a:latin typeface="+mn-lt"/>
        </a:defRPr>
      </a:lvl8pPr>
      <a:lvl9pPr marL="3679825" indent="-304800" algn="l" rtl="0" fontAlgn="base">
        <a:lnSpc>
          <a:spcPct val="90000"/>
        </a:lnSpc>
        <a:spcBef>
          <a:spcPct val="30000"/>
        </a:spcBef>
        <a:spcAft>
          <a:spcPct val="0"/>
        </a:spcAft>
        <a:buClr>
          <a:srgbClr val="6E0023"/>
        </a:buClr>
        <a:buFont typeface="Wingdings 2" pitchFamily="18" charset="2"/>
        <a:buBlip>
          <a:blip r:embed="rId17"/>
        </a:buBlip>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maximvo@microsof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srcRect/>
          <a:stretch>
            <a:fillRect/>
          </a:stretch>
        </p:blipFill>
        <p:spPr bwMode="auto">
          <a:xfrm>
            <a:off x="1524000" y="1219200"/>
            <a:ext cx="5600700" cy="1600200"/>
          </a:xfrm>
          <a:prstGeom prst="rect">
            <a:avLst/>
          </a:prstGeom>
          <a:ln>
            <a:noFill/>
          </a:ln>
          <a:effectLst>
            <a:outerShdw blurRad="292100" dist="139700" dir="2700000" algn="tl" rotWithShape="0">
              <a:srgbClr val="333333">
                <a:alpha val="65000"/>
              </a:srgbClr>
            </a:outerShdw>
          </a:effectLst>
        </p:spPr>
      </p:pic>
      <p:pic>
        <p:nvPicPr>
          <p:cNvPr id="3080" name="Picture 8"/>
          <p:cNvPicPr>
            <a:picLocks noChangeAspect="1" noChangeArrowheads="1"/>
          </p:cNvPicPr>
          <p:nvPr/>
        </p:nvPicPr>
        <p:blipFill>
          <a:blip r:embed="rId4"/>
          <a:srcRect/>
          <a:stretch>
            <a:fillRect/>
          </a:stretch>
        </p:blipFill>
        <p:spPr bwMode="auto">
          <a:xfrm>
            <a:off x="1594727" y="3352800"/>
            <a:ext cx="5568073" cy="257317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819400" y="6019800"/>
            <a:ext cx="2954562" cy="223138"/>
          </a:xfrm>
          <a:prstGeom prst="rect">
            <a:avLst/>
          </a:prstGeom>
          <a:noFill/>
        </p:spPr>
        <p:txBody>
          <a:bodyPr wrap="square" rtlCol="0">
            <a:spAutoFit/>
          </a:bodyPr>
          <a:lstStyle/>
          <a:p>
            <a:r>
              <a:rPr lang="ru-RU" sz="1000" dirty="0" smtClean="0">
                <a:solidFill>
                  <a:schemeClr val="bg2"/>
                </a:solidFill>
              </a:rPr>
              <a:t>Средний размер сделки. Источник – </a:t>
            </a:r>
            <a:r>
              <a:rPr lang="en-US" sz="1000" dirty="0" smtClean="0">
                <a:solidFill>
                  <a:schemeClr val="bg2"/>
                </a:solidFill>
              </a:rPr>
              <a:t>IDC, 2008</a:t>
            </a:r>
            <a:endParaRPr lang="ru-RU" sz="1000" dirty="0">
              <a:solidFill>
                <a:schemeClr val="bg2"/>
              </a:solidFill>
            </a:endParaRPr>
          </a:p>
        </p:txBody>
      </p:sp>
      <p:sp>
        <p:nvSpPr>
          <p:cNvPr id="8" name="TextBox 7"/>
          <p:cNvSpPr txBox="1"/>
          <p:nvPr/>
        </p:nvSpPr>
        <p:spPr>
          <a:xfrm>
            <a:off x="1828800" y="2895600"/>
            <a:ext cx="5267789" cy="223138"/>
          </a:xfrm>
          <a:prstGeom prst="rect">
            <a:avLst/>
          </a:prstGeom>
          <a:noFill/>
        </p:spPr>
        <p:txBody>
          <a:bodyPr wrap="none" rtlCol="0">
            <a:spAutoFit/>
          </a:bodyPr>
          <a:lstStyle/>
          <a:p>
            <a:r>
              <a:rPr lang="ru-RU" sz="1000" dirty="0" smtClean="0">
                <a:solidFill>
                  <a:schemeClr val="bg2"/>
                </a:solidFill>
              </a:rPr>
              <a:t>Сравнение </a:t>
            </a:r>
            <a:r>
              <a:rPr lang="en-US" sz="1000" dirty="0" smtClean="0">
                <a:solidFill>
                  <a:schemeClr val="bg2"/>
                </a:solidFill>
              </a:rPr>
              <a:t>solution</a:t>
            </a:r>
            <a:r>
              <a:rPr lang="ru-RU" sz="1000" dirty="0" smtClean="0">
                <a:solidFill>
                  <a:schemeClr val="bg2"/>
                </a:solidFill>
              </a:rPr>
              <a:t>-партнеров с транзакционными партнерами. Источник – </a:t>
            </a:r>
            <a:r>
              <a:rPr lang="en-US" sz="1000" dirty="0" smtClean="0">
                <a:solidFill>
                  <a:schemeClr val="bg2"/>
                </a:solidFill>
              </a:rPr>
              <a:t>IDC, 2008</a:t>
            </a:r>
            <a:endParaRPr lang="ru-RU" sz="1000" dirty="0">
              <a:solidFill>
                <a:schemeClr val="bg2"/>
              </a:solidFill>
            </a:endParaRPr>
          </a:p>
        </p:txBody>
      </p:sp>
      <p:sp>
        <p:nvSpPr>
          <p:cNvPr id="9" name="Заголовок 8"/>
          <p:cNvSpPr>
            <a:spLocks noGrp="1"/>
          </p:cNvSpPr>
          <p:nvPr>
            <p:ph type="title"/>
          </p:nvPr>
        </p:nvSpPr>
        <p:spPr>
          <a:xfrm>
            <a:off x="382588" y="228600"/>
            <a:ext cx="8380412" cy="590931"/>
          </a:xfrm>
        </p:spPr>
        <p:txBody>
          <a:bodyPr/>
          <a:lstStyle/>
          <a:p>
            <a:r>
              <a:rPr lang="ru-RU" sz="3600" dirty="0" smtClean="0"/>
              <a:t>Преимущества для бизнеса</a:t>
            </a:r>
            <a:endParaRPr lang="ru-RU" sz="3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2844" y="1571612"/>
            <a:ext cx="6477001" cy="3200400"/>
          </a:xfrm>
          <a:prstGeom prst="rect">
            <a:avLst/>
          </a:prstGeom>
          <a:noFill/>
          <a:ln w="12700">
            <a:noFill/>
            <a:miter lim="800000"/>
            <a:headEnd/>
            <a:tailEnd/>
          </a:ln>
          <a:effectLst/>
        </p:spPr>
        <p:txBody>
          <a:bodyPr vert="horz" wrap="square" lIns="90471" tIns="44443" rIns="90471" bIns="44443" numCol="1" anchor="t" anchorCtr="0" compatLnSpc="1">
            <a:prstTxWarp prst="textNoShape">
              <a:avLst/>
            </a:prstTxWarp>
          </a:bodyPr>
          <a:lstStyle/>
          <a:p>
            <a:pPr marL="228600" lvl="0" indent="-228600" algn="l" defTabSz="760413" eaLnBrk="1" hangingPunct="1">
              <a:spcBef>
                <a:spcPct val="20000"/>
              </a:spcBef>
              <a:buClr>
                <a:srgbClr val="E6591A"/>
              </a:buClr>
            </a:pPr>
            <a:r>
              <a:rPr lang="ru-RU" sz="2400" b="1" kern="0" dirty="0" smtClean="0">
                <a:solidFill>
                  <a:schemeClr val="bg2"/>
                </a:solidFill>
                <a:latin typeface="+mn-lt"/>
              </a:rPr>
              <a:t>Преимущества</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Более высокая </a:t>
            </a:r>
            <a:r>
              <a:rPr lang="ru-RU" sz="2000" b="0" kern="0" dirty="0" err="1" smtClean="0">
                <a:solidFill>
                  <a:schemeClr val="bg2"/>
                </a:solidFill>
                <a:latin typeface="+mn-lt"/>
              </a:rPr>
              <a:t>маржинальность</a:t>
            </a:r>
            <a:r>
              <a:rPr lang="ru-RU" sz="2000" b="0" kern="0" dirty="0" smtClean="0">
                <a:solidFill>
                  <a:schemeClr val="bg2"/>
                </a:solidFill>
                <a:latin typeface="+mn-lt"/>
              </a:rPr>
              <a:t> бизнеса</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Эффективное использование ресурсов (утилизация)</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Выше стоимость человеко-часа</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Выше рост доходов</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Больший размер сделки, среднего клиента</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Больший рост числа сделок</a:t>
            </a:r>
          </a:p>
          <a:p>
            <a:pPr marL="228600" lvl="0" indent="-228600" algn="l" defTabSz="760413" eaLnBrk="1" hangingPunct="1">
              <a:spcBef>
                <a:spcPct val="20000"/>
              </a:spcBef>
              <a:buClr>
                <a:srgbClr val="E6591A"/>
              </a:buClr>
              <a:buFont typeface="Webdings" pitchFamily="18" charset="2"/>
              <a:buChar char="4"/>
            </a:pPr>
            <a:endParaRPr lang="ru-RU" sz="2400" kern="0" dirty="0" smtClean="0">
              <a:solidFill>
                <a:schemeClr val="bg2"/>
              </a:solidFill>
              <a:latin typeface="+mn-lt"/>
            </a:endParaRPr>
          </a:p>
        </p:txBody>
      </p:sp>
      <p:sp>
        <p:nvSpPr>
          <p:cNvPr id="5" name="Rectangle 3"/>
          <p:cNvSpPr txBox="1">
            <a:spLocks noChangeArrowheads="1"/>
          </p:cNvSpPr>
          <p:nvPr/>
        </p:nvSpPr>
        <p:spPr bwMode="auto">
          <a:xfrm>
            <a:off x="3071802" y="4568825"/>
            <a:ext cx="5791201" cy="2289175"/>
          </a:xfrm>
          <a:prstGeom prst="rect">
            <a:avLst/>
          </a:prstGeom>
          <a:noFill/>
          <a:ln w="12700">
            <a:noFill/>
            <a:miter lim="800000"/>
            <a:headEnd/>
            <a:tailEnd/>
          </a:ln>
          <a:effectLst/>
        </p:spPr>
        <p:txBody>
          <a:bodyPr vert="horz" wrap="square" lIns="90471" tIns="44443" rIns="90471" bIns="44443" numCol="1" anchor="t" anchorCtr="0" compatLnSpc="1">
            <a:prstTxWarp prst="textNoShape">
              <a:avLst/>
            </a:prstTxWarp>
          </a:bodyPr>
          <a:lstStyle/>
          <a:p>
            <a:pPr marL="228600" lvl="0" indent="-228600" algn="l" defTabSz="760413" eaLnBrk="1" hangingPunct="1">
              <a:spcBef>
                <a:spcPct val="20000"/>
              </a:spcBef>
              <a:buClr>
                <a:srgbClr val="E6591A"/>
              </a:buClr>
            </a:pPr>
            <a:r>
              <a:rPr lang="ru-RU" sz="2400" b="1" kern="0" dirty="0" smtClean="0">
                <a:solidFill>
                  <a:schemeClr val="bg2"/>
                </a:solidFill>
                <a:latin typeface="+mn-lt"/>
              </a:rPr>
              <a:t>Недостатки</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Больше расходов на обучение, персонал</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Инвестиции в маркетинг, проведение сделок</a:t>
            </a:r>
          </a:p>
          <a:p>
            <a:pPr marL="228600" lvl="0" indent="-228600" algn="l" defTabSz="760413" eaLnBrk="1" hangingPunct="1">
              <a:spcBef>
                <a:spcPct val="20000"/>
              </a:spcBef>
              <a:buClr>
                <a:srgbClr val="E6591A"/>
              </a:buClr>
              <a:buFont typeface="Webdings" pitchFamily="18" charset="2"/>
              <a:buChar char="4"/>
            </a:pPr>
            <a:r>
              <a:rPr lang="ru-RU" sz="2000" b="0" kern="0" dirty="0" smtClean="0">
                <a:solidFill>
                  <a:schemeClr val="bg2"/>
                </a:solidFill>
                <a:latin typeface="+mn-lt"/>
              </a:rPr>
              <a:t>Более длительные сроки продажи и внедрения решений</a:t>
            </a:r>
          </a:p>
        </p:txBody>
      </p:sp>
      <p:pic>
        <p:nvPicPr>
          <p:cNvPr id="2051" name="Picture 3" descr="C:\Users\aches\AppData\Local\Microsoft\Windows\Temporary Internet Files\Content.IE5\TD4N7019\MPj04373300000[1].jpg"/>
          <p:cNvPicPr>
            <a:picLocks noChangeAspect="1" noChangeArrowheads="1"/>
          </p:cNvPicPr>
          <p:nvPr/>
        </p:nvPicPr>
        <p:blipFill>
          <a:blip r:embed="rId3" cstate="print"/>
          <a:srcRect/>
          <a:stretch>
            <a:fillRect/>
          </a:stretch>
        </p:blipFill>
        <p:spPr bwMode="auto">
          <a:xfrm>
            <a:off x="6000760" y="1500174"/>
            <a:ext cx="2870464" cy="2895600"/>
          </a:xfrm>
          <a:prstGeom prst="rect">
            <a:avLst/>
          </a:prstGeom>
          <a:noFill/>
        </p:spPr>
      </p:pic>
      <p:sp>
        <p:nvSpPr>
          <p:cNvPr id="6" name="Заголовок 5"/>
          <p:cNvSpPr>
            <a:spLocks noGrp="1"/>
          </p:cNvSpPr>
          <p:nvPr>
            <p:ph type="title"/>
          </p:nvPr>
        </p:nvSpPr>
        <p:spPr>
          <a:xfrm>
            <a:off x="382588" y="228600"/>
            <a:ext cx="8380412" cy="590931"/>
          </a:xfrm>
        </p:spPr>
        <p:txBody>
          <a:bodyPr/>
          <a:lstStyle/>
          <a:p>
            <a:r>
              <a:rPr lang="ru-RU" sz="3600" dirty="0" smtClean="0"/>
              <a:t>Решения или продажа лицензий?</a:t>
            </a:r>
            <a:endParaRPr lang="ru-RU" sz="3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Text Box 4"/>
          <p:cNvSpPr txBox="1">
            <a:spLocks noChangeArrowheads="1"/>
          </p:cNvSpPr>
          <p:nvPr/>
        </p:nvSpPr>
        <p:spPr bwMode="auto">
          <a:xfrm>
            <a:off x="3738547" y="5758944"/>
            <a:ext cx="1295539" cy="406261"/>
          </a:xfrm>
          <a:prstGeom prst="rect">
            <a:avLst/>
          </a:prstGeom>
          <a:noFill/>
          <a:ln w="19050">
            <a:noFill/>
            <a:miter lim="800000"/>
            <a:headEnd type="none" w="sm" len="sm"/>
            <a:tailEnd type="none" w="sm" len="sm"/>
          </a:ln>
          <a:effectLst/>
        </p:spPr>
        <p:txBody>
          <a:bodyPr wrap="none" lIns="91436" tIns="45718" rIns="91436" bIns="45718">
            <a:spAutoFit/>
          </a:bodyPr>
          <a:lstStyle/>
          <a:p>
            <a:pPr algn="ctr"/>
            <a:r>
              <a:rPr lang="ru-RU" sz="2400" b="1" dirty="0" smtClean="0">
                <a:solidFill>
                  <a:schemeClr val="bg2"/>
                </a:solidFill>
                <a:latin typeface="+mn-lt"/>
              </a:rPr>
              <a:t>Сделка</a:t>
            </a:r>
            <a:endParaRPr lang="en-US" sz="2400" b="1" dirty="0">
              <a:solidFill>
                <a:schemeClr val="bg2"/>
              </a:solidFill>
              <a:latin typeface="+mn-lt"/>
            </a:endParaRPr>
          </a:p>
        </p:txBody>
      </p:sp>
      <p:sp>
        <p:nvSpPr>
          <p:cNvPr id="294917" name="Text Box 5"/>
          <p:cNvSpPr txBox="1">
            <a:spLocks noChangeArrowheads="1"/>
          </p:cNvSpPr>
          <p:nvPr/>
        </p:nvSpPr>
        <p:spPr bwMode="auto">
          <a:xfrm>
            <a:off x="3994150" y="4010805"/>
            <a:ext cx="612660" cy="877159"/>
          </a:xfrm>
          <a:prstGeom prst="rect">
            <a:avLst/>
          </a:prstGeom>
          <a:noFill/>
          <a:ln w="19050">
            <a:noFill/>
            <a:miter lim="800000"/>
            <a:headEnd type="none" w="sm" len="sm"/>
            <a:tailEnd type="none" w="sm" len="sm"/>
          </a:ln>
          <a:effectLst/>
        </p:spPr>
        <p:txBody>
          <a:bodyPr wrap="none" lIns="91436" tIns="45718" rIns="91436" bIns="45718">
            <a:spAutoFit/>
          </a:bodyPr>
          <a:lstStyle/>
          <a:p>
            <a:pPr algn="ctr"/>
            <a:r>
              <a:rPr lang="en-US" sz="6000" b="1" dirty="0">
                <a:solidFill>
                  <a:srgbClr val="00B050"/>
                </a:solidFill>
                <a:latin typeface="+mn-lt"/>
              </a:rPr>
              <a:t>$</a:t>
            </a:r>
          </a:p>
        </p:txBody>
      </p:sp>
      <p:grpSp>
        <p:nvGrpSpPr>
          <p:cNvPr id="2" name="Group 6"/>
          <p:cNvGrpSpPr>
            <a:grpSpLocks/>
          </p:cNvGrpSpPr>
          <p:nvPr/>
        </p:nvGrpSpPr>
        <p:grpSpPr bwMode="auto">
          <a:xfrm>
            <a:off x="1689100" y="4864880"/>
            <a:ext cx="5165725" cy="838200"/>
            <a:chOff x="414" y="3214"/>
            <a:chExt cx="3254" cy="528"/>
          </a:xfrm>
        </p:grpSpPr>
        <p:sp>
          <p:nvSpPr>
            <p:cNvPr id="294919" name="Rectangle 7"/>
            <p:cNvSpPr>
              <a:spLocks noChangeArrowheads="1"/>
            </p:cNvSpPr>
            <p:nvPr/>
          </p:nvSpPr>
          <p:spPr bwMode="auto">
            <a:xfrm>
              <a:off x="414" y="3309"/>
              <a:ext cx="1603" cy="307"/>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lIns="91436" tIns="45718" rIns="91436" bIns="45718" anchor="ctr"/>
            <a:lstStyle/>
            <a:p>
              <a:pPr algn="ctr"/>
              <a:r>
                <a:rPr lang="ru-RU" sz="1800" b="1" dirty="0" smtClean="0">
                  <a:solidFill>
                    <a:schemeClr val="bg2"/>
                  </a:solidFill>
                </a:rPr>
                <a:t>Цикл продаж</a:t>
              </a:r>
              <a:endParaRPr lang="en-US" sz="1800" b="1" dirty="0">
                <a:solidFill>
                  <a:schemeClr val="bg2"/>
                </a:solidFill>
              </a:endParaRPr>
            </a:p>
          </p:txBody>
        </p:sp>
        <p:sp>
          <p:nvSpPr>
            <p:cNvPr id="294920" name="Line 8"/>
            <p:cNvSpPr>
              <a:spLocks noChangeShapeType="1"/>
            </p:cNvSpPr>
            <p:nvPr/>
          </p:nvSpPr>
          <p:spPr bwMode="auto">
            <a:xfrm>
              <a:off x="2037" y="3214"/>
              <a:ext cx="9" cy="528"/>
            </a:xfrm>
            <a:prstGeom prst="line">
              <a:avLst/>
            </a:prstGeom>
            <a:noFill/>
            <a:ln w="57150">
              <a:solidFill>
                <a:srgbClr val="FF0000"/>
              </a:solidFill>
              <a:round/>
              <a:headEnd type="none" w="sm" len="sm"/>
              <a:tailEnd type="none" w="sm" len="sm"/>
            </a:ln>
            <a:effectLst/>
          </p:spPr>
          <p:txBody>
            <a:bodyPr wrap="none" anchor="ctr"/>
            <a:lstStyle/>
            <a:p>
              <a:endParaRPr lang="ru-RU" sz="1200">
                <a:solidFill>
                  <a:schemeClr val="bg2"/>
                </a:solidFill>
                <a:latin typeface="+mn-lt"/>
              </a:endParaRPr>
            </a:p>
          </p:txBody>
        </p:sp>
        <p:sp>
          <p:nvSpPr>
            <p:cNvPr id="294921" name="Rectangle 9"/>
            <p:cNvSpPr>
              <a:spLocks noChangeArrowheads="1"/>
            </p:cNvSpPr>
            <p:nvPr/>
          </p:nvSpPr>
          <p:spPr bwMode="auto">
            <a:xfrm>
              <a:off x="2065" y="3309"/>
              <a:ext cx="1603" cy="307"/>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lIns="91436" tIns="45718" rIns="91436" bIns="45718" anchor="ctr"/>
            <a:lstStyle/>
            <a:p>
              <a:pPr algn="ctr"/>
              <a:r>
                <a:rPr lang="ru-RU" sz="1800" b="1" dirty="0" smtClean="0">
                  <a:solidFill>
                    <a:schemeClr val="bg2"/>
                  </a:solidFill>
                </a:rPr>
                <a:t>Время реализации</a:t>
              </a:r>
              <a:endParaRPr lang="en-US" sz="1800" b="1" dirty="0">
                <a:solidFill>
                  <a:schemeClr val="bg2"/>
                </a:solidFill>
              </a:endParaRPr>
            </a:p>
          </p:txBody>
        </p:sp>
      </p:grpSp>
      <p:sp>
        <p:nvSpPr>
          <p:cNvPr id="11" name="Rectangle 3"/>
          <p:cNvSpPr txBox="1">
            <a:spLocks noChangeArrowheads="1"/>
          </p:cNvSpPr>
          <p:nvPr/>
        </p:nvSpPr>
        <p:spPr bwMode="auto">
          <a:xfrm>
            <a:off x="0" y="1441277"/>
            <a:ext cx="8858280" cy="3714776"/>
          </a:xfrm>
          <a:prstGeom prst="rect">
            <a:avLst/>
          </a:prstGeom>
          <a:noFill/>
          <a:ln w="12700">
            <a:noFill/>
            <a:miter lim="800000"/>
            <a:headEnd/>
            <a:tailEnd/>
          </a:ln>
          <a:effectLst/>
        </p:spPr>
        <p:txBody>
          <a:bodyPr vert="horz" wrap="square" lIns="90471" tIns="44443" rIns="90471" bIns="44443" numCol="1" anchor="t" anchorCtr="0" compatLnSpc="1">
            <a:prstTxWarp prst="textNoShape">
              <a:avLst/>
            </a:prstTxWarp>
          </a:bodyPr>
          <a:lstStyle/>
          <a:p>
            <a:pPr marL="228600" lvl="0" indent="-228600" algn="l" defTabSz="760413" eaLnBrk="1" hangingPunct="1">
              <a:spcBef>
                <a:spcPct val="20000"/>
              </a:spcBef>
              <a:buClr>
                <a:srgbClr val="E6591A"/>
              </a:buClr>
              <a:buFont typeface="Webdings" pitchFamily="18" charset="2"/>
              <a:buChar char="4"/>
            </a:pPr>
            <a:r>
              <a:rPr lang="ru-RU" sz="3200" kern="0" dirty="0" smtClean="0">
                <a:solidFill>
                  <a:schemeClr val="bg2"/>
                </a:solidFill>
                <a:latin typeface="+mn-lt"/>
              </a:rPr>
              <a:t>Небольшая сделка</a:t>
            </a:r>
          </a:p>
          <a:p>
            <a:pPr marL="687388" lvl="1" indent="-231775" algn="l" defTabSz="760413" eaLnBrk="1" hangingPunct="1">
              <a:spcBef>
                <a:spcPct val="20000"/>
              </a:spcBef>
              <a:buClr>
                <a:srgbClr val="E6591A"/>
              </a:buClr>
              <a:buFont typeface="Webdings" pitchFamily="18" charset="2"/>
              <a:buChar char="8"/>
              <a:defRPr/>
            </a:pPr>
            <a:r>
              <a:rPr lang="ru-RU" sz="2800" kern="0" dirty="0">
                <a:solidFill>
                  <a:schemeClr val="bg2"/>
                </a:solidFill>
                <a:latin typeface="+mn-lt"/>
              </a:rPr>
              <a:t> </a:t>
            </a:r>
            <a:r>
              <a:rPr lang="ru-RU" sz="2400" b="0" kern="0" dirty="0" smtClean="0">
                <a:solidFill>
                  <a:schemeClr val="bg2"/>
                </a:solidFill>
                <a:latin typeface="+mn-lt"/>
              </a:rPr>
              <a:t>Общее мнение: небольшие сделки менее привлекательны</a:t>
            </a:r>
          </a:p>
          <a:p>
            <a:pPr marL="687388" lvl="1" indent="-231775" algn="l" defTabSz="760413" eaLnBrk="1" hangingPunct="1">
              <a:spcBef>
                <a:spcPct val="20000"/>
              </a:spcBef>
              <a:buClr>
                <a:srgbClr val="E6591A"/>
              </a:buClr>
              <a:buFont typeface="Webdings" pitchFamily="18" charset="2"/>
              <a:buChar char="8"/>
              <a:defRPr/>
            </a:pPr>
            <a:r>
              <a:rPr lang="ru-RU" sz="2400" b="0" kern="0" dirty="0" smtClean="0">
                <a:solidFill>
                  <a:schemeClr val="bg2"/>
                </a:solidFill>
                <a:latin typeface="+mn-lt"/>
              </a:rPr>
              <a:t> Реальность:  </a:t>
            </a:r>
          </a:p>
          <a:p>
            <a:pPr marL="1144588" lvl="2" indent="-231775" defTabSz="760413">
              <a:spcBef>
                <a:spcPct val="20000"/>
              </a:spcBef>
              <a:buClr>
                <a:srgbClr val="E6591A"/>
              </a:buClr>
              <a:buFont typeface="Webdings" pitchFamily="18" charset="2"/>
              <a:buChar char="8"/>
              <a:defRPr/>
            </a:pPr>
            <a:r>
              <a:rPr lang="ru-RU" sz="2400" b="0" kern="0" dirty="0" smtClean="0">
                <a:solidFill>
                  <a:schemeClr val="bg2"/>
                </a:solidFill>
                <a:latin typeface="+mn-lt"/>
              </a:rPr>
              <a:t> Прибыльность за счет «оборота»</a:t>
            </a:r>
          </a:p>
          <a:p>
            <a:pPr marL="1144588" lvl="2" indent="-231775" defTabSz="760413">
              <a:spcBef>
                <a:spcPct val="20000"/>
              </a:spcBef>
              <a:buClr>
                <a:srgbClr val="E6591A"/>
              </a:buClr>
              <a:buFont typeface="Webdings" pitchFamily="18" charset="2"/>
              <a:buChar char="8"/>
              <a:defRPr/>
            </a:pPr>
            <a:r>
              <a:rPr lang="ru-RU" sz="2400" b="0" kern="0" dirty="0" smtClean="0">
                <a:solidFill>
                  <a:schemeClr val="bg2"/>
                </a:solidFill>
                <a:latin typeface="+mn-lt"/>
              </a:rPr>
              <a:t> Страховка от изменений на рынке</a:t>
            </a:r>
            <a:endParaRPr lang="ru-RU" sz="2800" b="0" kern="0" dirty="0">
              <a:solidFill>
                <a:schemeClr val="bg2"/>
              </a:solidFill>
              <a:latin typeface="+mn-lt"/>
            </a:endParaRPr>
          </a:p>
        </p:txBody>
      </p:sp>
      <p:sp>
        <p:nvSpPr>
          <p:cNvPr id="10" name="Заголовок 9"/>
          <p:cNvSpPr>
            <a:spLocks noGrp="1"/>
          </p:cNvSpPr>
          <p:nvPr>
            <p:ph type="title"/>
          </p:nvPr>
        </p:nvSpPr>
        <p:spPr>
          <a:xfrm>
            <a:off x="382588" y="228600"/>
            <a:ext cx="8380412" cy="1089529"/>
          </a:xfrm>
        </p:spPr>
        <p:txBody>
          <a:bodyPr/>
          <a:lstStyle/>
          <a:p>
            <a:r>
              <a:rPr lang="ru-RU" sz="3600" dirty="0" smtClean="0"/>
              <a:t>Стоит ли заниматься небольшими сделками?</a:t>
            </a:r>
            <a:endParaRPr lang="ru-RU"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94917"/>
                                        </p:tgtEl>
                                      </p:cBhvr>
                                      <p:by x="70000" y="7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1000" fill="hold"/>
                                        <p:tgtEl>
                                          <p:spTgt spid="2"/>
                                        </p:tgtEl>
                                      </p:cBhvr>
                                      <p:by x="7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3" name="Text Box 43"/>
          <p:cNvSpPr txBox="1">
            <a:spLocks noChangeArrowheads="1"/>
          </p:cNvSpPr>
          <p:nvPr/>
        </p:nvSpPr>
        <p:spPr bwMode="auto">
          <a:xfrm>
            <a:off x="142844" y="1714488"/>
            <a:ext cx="6502870" cy="353943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a:buClr>
                <a:srgbClr val="DC4806"/>
              </a:buClr>
              <a:buFont typeface="Wingdings" pitchFamily="2" charset="2"/>
              <a:buChar char="§"/>
            </a:pPr>
            <a:r>
              <a:rPr lang="en-US" sz="2800" b="0" dirty="0">
                <a:solidFill>
                  <a:schemeClr val="bg2"/>
                </a:solidFill>
                <a:latin typeface="+mn-lt"/>
              </a:rPr>
              <a:t> </a:t>
            </a:r>
            <a:r>
              <a:rPr lang="ru-RU" sz="2800" b="0" dirty="0">
                <a:solidFill>
                  <a:schemeClr val="bg2"/>
                </a:solidFill>
                <a:latin typeface="+mn-lt"/>
              </a:rPr>
              <a:t>Минимальные цена и сроки проекта</a:t>
            </a:r>
          </a:p>
          <a:p>
            <a:pPr algn="l">
              <a:buClr>
                <a:srgbClr val="DC4806"/>
              </a:buClr>
              <a:buFont typeface="Wingdings" pitchFamily="2" charset="2"/>
              <a:buChar char="§"/>
            </a:pPr>
            <a:r>
              <a:rPr lang="ru-RU" sz="2800" b="0" dirty="0">
                <a:solidFill>
                  <a:schemeClr val="bg2"/>
                </a:solidFill>
                <a:latin typeface="+mn-lt"/>
              </a:rPr>
              <a:t> Повышение эффективности. </a:t>
            </a:r>
            <a:br>
              <a:rPr lang="ru-RU" sz="2800" b="0" dirty="0">
                <a:solidFill>
                  <a:schemeClr val="bg2"/>
                </a:solidFill>
                <a:latin typeface="+mn-lt"/>
              </a:rPr>
            </a:br>
            <a:r>
              <a:rPr lang="ru-RU" sz="2800" b="0" dirty="0">
                <a:solidFill>
                  <a:schemeClr val="bg2"/>
                </a:solidFill>
                <a:latin typeface="+mn-lt"/>
              </a:rPr>
              <a:t>   Реальная(!!!) отдача</a:t>
            </a:r>
          </a:p>
          <a:p>
            <a:pPr algn="l">
              <a:buClr>
                <a:srgbClr val="DC4806"/>
              </a:buClr>
              <a:buFont typeface="Wingdings" pitchFamily="2" charset="2"/>
              <a:buChar char="§"/>
            </a:pPr>
            <a:r>
              <a:rPr lang="ru-RU" sz="2800" b="0" dirty="0">
                <a:solidFill>
                  <a:schemeClr val="bg2"/>
                </a:solidFill>
                <a:latin typeface="+mn-lt"/>
              </a:rPr>
              <a:t> </a:t>
            </a:r>
            <a:r>
              <a:rPr lang="ru-RU" sz="2800" b="0" dirty="0" err="1">
                <a:solidFill>
                  <a:schemeClr val="bg2"/>
                </a:solidFill>
                <a:latin typeface="+mn-lt"/>
              </a:rPr>
              <a:t>Конкурентноспособность</a:t>
            </a:r>
            <a:endParaRPr lang="ru-RU" sz="2800" b="0" dirty="0">
              <a:solidFill>
                <a:schemeClr val="bg2"/>
              </a:solidFill>
              <a:latin typeface="+mn-lt"/>
            </a:endParaRPr>
          </a:p>
          <a:p>
            <a:pPr algn="l">
              <a:buClr>
                <a:srgbClr val="DC4806"/>
              </a:buClr>
              <a:buFont typeface="Wingdings" pitchFamily="2" charset="2"/>
              <a:buChar char="§"/>
            </a:pPr>
            <a:r>
              <a:rPr lang="ru-RU" sz="2800" b="0" dirty="0">
                <a:solidFill>
                  <a:schemeClr val="bg2"/>
                </a:solidFill>
                <a:latin typeface="+mn-lt"/>
              </a:rPr>
              <a:t> Выход на новые рынки</a:t>
            </a:r>
          </a:p>
          <a:p>
            <a:pPr algn="l">
              <a:buClr>
                <a:srgbClr val="DC4806"/>
              </a:buClr>
              <a:buFont typeface="Wingdings" pitchFamily="2" charset="2"/>
              <a:buChar char="§"/>
            </a:pPr>
            <a:r>
              <a:rPr lang="ru-RU" sz="2800" b="0" dirty="0">
                <a:solidFill>
                  <a:schemeClr val="bg2"/>
                </a:solidFill>
                <a:latin typeface="+mn-lt"/>
              </a:rPr>
              <a:t> Участие руководства </a:t>
            </a:r>
            <a:br>
              <a:rPr lang="ru-RU" sz="2800" b="0" dirty="0">
                <a:solidFill>
                  <a:schemeClr val="bg2"/>
                </a:solidFill>
                <a:latin typeface="+mn-lt"/>
              </a:rPr>
            </a:br>
            <a:r>
              <a:rPr lang="ru-RU" sz="2800" b="0" dirty="0">
                <a:solidFill>
                  <a:schemeClr val="bg2"/>
                </a:solidFill>
                <a:latin typeface="+mn-lt"/>
              </a:rPr>
              <a:t>  в </a:t>
            </a:r>
            <a:r>
              <a:rPr lang="ru-RU" sz="2800" b="0" dirty="0" err="1">
                <a:solidFill>
                  <a:schemeClr val="bg2"/>
                </a:solidFill>
                <a:latin typeface="+mn-lt"/>
              </a:rPr>
              <a:t>ИТ-стратегии</a:t>
            </a:r>
            <a:endParaRPr lang="ru-RU" sz="2800" b="0" dirty="0">
              <a:solidFill>
                <a:schemeClr val="bg2"/>
              </a:solidFill>
              <a:latin typeface="+mn-lt"/>
            </a:endParaRPr>
          </a:p>
          <a:p>
            <a:pPr algn="l">
              <a:buClr>
                <a:srgbClr val="DC4806"/>
              </a:buClr>
              <a:buFont typeface="Wingdings" pitchFamily="2" charset="2"/>
              <a:buChar char="§"/>
            </a:pPr>
            <a:r>
              <a:rPr lang="ru-RU" sz="2800" b="0" dirty="0">
                <a:solidFill>
                  <a:schemeClr val="bg2"/>
                </a:solidFill>
                <a:latin typeface="+mn-lt"/>
              </a:rPr>
              <a:t> Прозрачность</a:t>
            </a:r>
          </a:p>
        </p:txBody>
      </p:sp>
      <p:pic>
        <p:nvPicPr>
          <p:cNvPr id="92206" name="Picture 46" descr="SB small business gtm_USNA caucasian man standing pointing pda ppc manufacturing distribution"/>
          <p:cNvPicPr>
            <a:picLocks noChangeAspect="1" noChangeArrowheads="1"/>
          </p:cNvPicPr>
          <p:nvPr/>
        </p:nvPicPr>
        <p:blipFill>
          <a:blip r:embed="rId3"/>
          <a:srcRect/>
          <a:stretch>
            <a:fillRect/>
          </a:stretch>
        </p:blipFill>
        <p:spPr bwMode="auto">
          <a:xfrm>
            <a:off x="4267200" y="3111746"/>
            <a:ext cx="4876800" cy="3133725"/>
          </a:xfrm>
          <a:prstGeom prst="rect">
            <a:avLst/>
          </a:prstGeom>
          <a:noFill/>
        </p:spPr>
      </p:pic>
      <p:sp>
        <p:nvSpPr>
          <p:cNvPr id="5" name="Заголовок 4"/>
          <p:cNvSpPr>
            <a:spLocks noGrp="1"/>
          </p:cNvSpPr>
          <p:nvPr>
            <p:ph type="title"/>
          </p:nvPr>
        </p:nvSpPr>
        <p:spPr>
          <a:xfrm>
            <a:off x="382588" y="228600"/>
            <a:ext cx="8380412" cy="590931"/>
          </a:xfrm>
        </p:spPr>
        <p:txBody>
          <a:bodyPr/>
          <a:lstStyle/>
          <a:p>
            <a:r>
              <a:rPr lang="ru-RU" sz="3600" dirty="0" smtClean="0"/>
              <a:t>Автоматизация среднего бизнеса</a:t>
            </a:r>
            <a:endParaRPr lang="ru-RU"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381000" y="1447800"/>
            <a:ext cx="7171835" cy="255454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a:buClr>
                <a:srgbClr val="DC4806"/>
              </a:buClr>
              <a:buFont typeface="Wingdings" pitchFamily="2" charset="2"/>
              <a:buChar char="§"/>
            </a:pPr>
            <a:r>
              <a:rPr lang="en-US" sz="3200" b="0" dirty="0">
                <a:solidFill>
                  <a:schemeClr val="bg2"/>
                </a:solidFill>
                <a:latin typeface="+mn-lt"/>
              </a:rPr>
              <a:t> </a:t>
            </a:r>
            <a:r>
              <a:rPr lang="ru-RU" sz="3200" b="0" dirty="0">
                <a:solidFill>
                  <a:schemeClr val="bg2"/>
                </a:solidFill>
                <a:latin typeface="+mn-lt"/>
              </a:rPr>
              <a:t>Простота, удобство, «все в одном»</a:t>
            </a:r>
          </a:p>
          <a:p>
            <a:pPr algn="l">
              <a:buClr>
                <a:srgbClr val="DC4806"/>
              </a:buClr>
              <a:buFont typeface="Wingdings" pitchFamily="2" charset="2"/>
              <a:buChar char="§"/>
            </a:pPr>
            <a:r>
              <a:rPr lang="ru-RU" sz="3200" b="0" dirty="0">
                <a:solidFill>
                  <a:schemeClr val="bg2"/>
                </a:solidFill>
                <a:latin typeface="+mn-lt"/>
              </a:rPr>
              <a:t> Легкость сопровождения</a:t>
            </a:r>
          </a:p>
          <a:p>
            <a:pPr algn="l">
              <a:buClr>
                <a:srgbClr val="DC4806"/>
              </a:buClr>
              <a:buFont typeface="Wingdings" pitchFamily="2" charset="2"/>
              <a:buChar char="§"/>
            </a:pPr>
            <a:r>
              <a:rPr lang="ru-RU" sz="3200" b="0" dirty="0">
                <a:solidFill>
                  <a:schemeClr val="bg2"/>
                </a:solidFill>
                <a:latin typeface="+mn-lt"/>
              </a:rPr>
              <a:t> Надежность</a:t>
            </a:r>
          </a:p>
          <a:p>
            <a:pPr algn="l">
              <a:buClr>
                <a:srgbClr val="DC4806"/>
              </a:buClr>
              <a:buFont typeface="Wingdings" pitchFamily="2" charset="2"/>
              <a:buChar char="§"/>
            </a:pPr>
            <a:r>
              <a:rPr lang="ru-RU" sz="3200" b="0" dirty="0">
                <a:solidFill>
                  <a:schemeClr val="bg2"/>
                </a:solidFill>
                <a:latin typeface="+mn-lt"/>
              </a:rPr>
              <a:t> </a:t>
            </a:r>
            <a:r>
              <a:rPr lang="ru-RU" sz="3200" b="0" dirty="0" err="1">
                <a:solidFill>
                  <a:schemeClr val="bg2"/>
                </a:solidFill>
                <a:latin typeface="+mn-lt"/>
              </a:rPr>
              <a:t>Инновационность</a:t>
            </a:r>
            <a:endParaRPr lang="ru-RU" sz="3200" b="0" dirty="0">
              <a:solidFill>
                <a:schemeClr val="bg2"/>
              </a:solidFill>
              <a:latin typeface="+mn-lt"/>
            </a:endParaRPr>
          </a:p>
          <a:p>
            <a:pPr algn="l">
              <a:buClr>
                <a:srgbClr val="DC4806"/>
              </a:buClr>
              <a:buFont typeface="Wingdings" pitchFamily="2" charset="2"/>
              <a:buChar char="§"/>
            </a:pPr>
            <a:r>
              <a:rPr lang="ru-RU" sz="3200" b="0" dirty="0">
                <a:solidFill>
                  <a:schemeClr val="bg2"/>
                </a:solidFill>
                <a:latin typeface="+mn-lt"/>
              </a:rPr>
              <a:t> Мобильность</a:t>
            </a:r>
          </a:p>
        </p:txBody>
      </p:sp>
      <p:pic>
        <p:nvPicPr>
          <p:cNvPr id="95238" name="Picture 6" descr="arrow target"/>
          <p:cNvPicPr>
            <a:picLocks noChangeAspect="1" noChangeArrowheads="1"/>
          </p:cNvPicPr>
          <p:nvPr/>
        </p:nvPicPr>
        <p:blipFill>
          <a:blip r:embed="rId3">
            <a:lum contrast="-62000"/>
          </a:blip>
          <a:srcRect/>
          <a:stretch>
            <a:fillRect/>
          </a:stretch>
        </p:blipFill>
        <p:spPr bwMode="auto">
          <a:xfrm>
            <a:off x="3962400" y="2514600"/>
            <a:ext cx="4953000" cy="3543300"/>
          </a:xfrm>
          <a:prstGeom prst="rect">
            <a:avLst/>
          </a:prstGeom>
          <a:noFill/>
          <a:ln w="9525">
            <a:noFill/>
            <a:miter lim="800000"/>
            <a:headEnd/>
            <a:tailEnd/>
          </a:ln>
        </p:spPr>
      </p:pic>
      <p:sp>
        <p:nvSpPr>
          <p:cNvPr id="5" name="Заголовок 4"/>
          <p:cNvSpPr>
            <a:spLocks noGrp="1"/>
          </p:cNvSpPr>
          <p:nvPr>
            <p:ph type="title"/>
          </p:nvPr>
        </p:nvSpPr>
        <p:spPr>
          <a:xfrm>
            <a:off x="382588" y="228600"/>
            <a:ext cx="8380412" cy="590931"/>
          </a:xfrm>
        </p:spPr>
        <p:txBody>
          <a:bodyPr/>
          <a:lstStyle/>
          <a:p>
            <a:r>
              <a:rPr lang="ru-RU" sz="3600" dirty="0" smtClean="0"/>
              <a:t>Особенности решений</a:t>
            </a:r>
            <a:endParaRPr lang="ru-RU"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80" name="Picture 100" descr="Metallic edge Sky Blue Rounded Bar faded color med tall"/>
          <p:cNvPicPr>
            <a:picLocks noChangeAspect="1" noChangeArrowheads="1"/>
          </p:cNvPicPr>
          <p:nvPr/>
        </p:nvPicPr>
        <p:blipFill>
          <a:blip r:embed="rId3">
            <a:lum contrast="-72000"/>
          </a:blip>
          <a:srcRect/>
          <a:stretch>
            <a:fillRect/>
          </a:stretch>
        </p:blipFill>
        <p:spPr bwMode="auto">
          <a:xfrm>
            <a:off x="320675" y="3146865"/>
            <a:ext cx="2862263" cy="1185863"/>
          </a:xfrm>
          <a:prstGeom prst="rect">
            <a:avLst/>
          </a:prstGeom>
          <a:noFill/>
          <a:ln w="9525">
            <a:noFill/>
            <a:miter lim="800000"/>
            <a:headEnd/>
            <a:tailEnd/>
          </a:ln>
        </p:spPr>
      </p:pic>
      <p:pic>
        <p:nvPicPr>
          <p:cNvPr id="97382" name="Picture 102" descr="Metallic edge Cinnamon Rounded Bar faded color med tall"/>
          <p:cNvPicPr>
            <a:picLocks noChangeAspect="1" noChangeArrowheads="1"/>
          </p:cNvPicPr>
          <p:nvPr/>
        </p:nvPicPr>
        <p:blipFill>
          <a:blip r:embed="rId4">
            <a:lum contrast="-70000"/>
          </a:blip>
          <a:srcRect/>
          <a:stretch>
            <a:fillRect/>
          </a:stretch>
        </p:blipFill>
        <p:spPr bwMode="auto">
          <a:xfrm>
            <a:off x="323850" y="2010215"/>
            <a:ext cx="2876550" cy="1193800"/>
          </a:xfrm>
          <a:prstGeom prst="rect">
            <a:avLst/>
          </a:prstGeom>
          <a:noFill/>
        </p:spPr>
      </p:pic>
      <p:pic>
        <p:nvPicPr>
          <p:cNvPr id="97383" name="Picture 103" descr="Metallic edge Green Rounded Bar faded color med tall"/>
          <p:cNvPicPr>
            <a:picLocks noChangeAspect="1" noChangeArrowheads="1"/>
          </p:cNvPicPr>
          <p:nvPr/>
        </p:nvPicPr>
        <p:blipFill>
          <a:blip r:embed="rId5">
            <a:lum contrast="-70000"/>
          </a:blip>
          <a:srcRect/>
          <a:stretch>
            <a:fillRect/>
          </a:stretch>
        </p:blipFill>
        <p:spPr bwMode="auto">
          <a:xfrm>
            <a:off x="323850" y="4270815"/>
            <a:ext cx="2876550" cy="1193800"/>
          </a:xfrm>
          <a:prstGeom prst="rect">
            <a:avLst/>
          </a:prstGeom>
          <a:noFill/>
        </p:spPr>
      </p:pic>
      <p:pic>
        <p:nvPicPr>
          <p:cNvPr id="97422" name="Picture 142" descr="Metallic edge Sky Blue Rounded Bar faded color med tall"/>
          <p:cNvPicPr>
            <a:picLocks noChangeAspect="1" noChangeArrowheads="1"/>
          </p:cNvPicPr>
          <p:nvPr/>
        </p:nvPicPr>
        <p:blipFill>
          <a:blip r:embed="rId3">
            <a:lum contrast="-72000"/>
          </a:blip>
          <a:srcRect/>
          <a:stretch>
            <a:fillRect/>
          </a:stretch>
        </p:blipFill>
        <p:spPr bwMode="auto">
          <a:xfrm>
            <a:off x="3140075" y="3146865"/>
            <a:ext cx="2862263" cy="1185863"/>
          </a:xfrm>
          <a:prstGeom prst="rect">
            <a:avLst/>
          </a:prstGeom>
          <a:noFill/>
          <a:ln w="9525">
            <a:noFill/>
            <a:miter lim="800000"/>
            <a:headEnd/>
            <a:tailEnd/>
          </a:ln>
        </p:spPr>
      </p:pic>
      <p:pic>
        <p:nvPicPr>
          <p:cNvPr id="97423" name="Picture 143" descr="Metallic edge Cinnamon Rounded Bar faded color med tall"/>
          <p:cNvPicPr>
            <a:picLocks noChangeAspect="1" noChangeArrowheads="1"/>
          </p:cNvPicPr>
          <p:nvPr/>
        </p:nvPicPr>
        <p:blipFill>
          <a:blip r:embed="rId4">
            <a:lum contrast="-70000"/>
          </a:blip>
          <a:srcRect/>
          <a:stretch>
            <a:fillRect/>
          </a:stretch>
        </p:blipFill>
        <p:spPr bwMode="auto">
          <a:xfrm>
            <a:off x="3143250" y="2010215"/>
            <a:ext cx="2876550" cy="1193800"/>
          </a:xfrm>
          <a:prstGeom prst="rect">
            <a:avLst/>
          </a:prstGeom>
          <a:noFill/>
        </p:spPr>
      </p:pic>
      <p:pic>
        <p:nvPicPr>
          <p:cNvPr id="97424" name="Picture 144" descr="Metallic edge Green Rounded Bar faded color med tall"/>
          <p:cNvPicPr>
            <a:picLocks noChangeAspect="1" noChangeArrowheads="1"/>
          </p:cNvPicPr>
          <p:nvPr/>
        </p:nvPicPr>
        <p:blipFill>
          <a:blip r:embed="rId5">
            <a:lum contrast="-70000"/>
          </a:blip>
          <a:srcRect/>
          <a:stretch>
            <a:fillRect/>
          </a:stretch>
        </p:blipFill>
        <p:spPr bwMode="auto">
          <a:xfrm>
            <a:off x="3143250" y="4270815"/>
            <a:ext cx="2876550" cy="1193800"/>
          </a:xfrm>
          <a:prstGeom prst="rect">
            <a:avLst/>
          </a:prstGeom>
          <a:noFill/>
        </p:spPr>
      </p:pic>
      <p:pic>
        <p:nvPicPr>
          <p:cNvPr id="97425" name="Picture 145" descr="Metallic edge Sky Blue Rounded Bar faded color med tall"/>
          <p:cNvPicPr>
            <a:picLocks noChangeAspect="1" noChangeArrowheads="1"/>
          </p:cNvPicPr>
          <p:nvPr/>
        </p:nvPicPr>
        <p:blipFill>
          <a:blip r:embed="rId3">
            <a:lum contrast="-72000"/>
          </a:blip>
          <a:srcRect/>
          <a:stretch>
            <a:fillRect/>
          </a:stretch>
        </p:blipFill>
        <p:spPr bwMode="auto">
          <a:xfrm>
            <a:off x="5959475" y="3146865"/>
            <a:ext cx="2862263" cy="1185863"/>
          </a:xfrm>
          <a:prstGeom prst="rect">
            <a:avLst/>
          </a:prstGeom>
          <a:noFill/>
          <a:ln w="9525">
            <a:noFill/>
            <a:miter lim="800000"/>
            <a:headEnd/>
            <a:tailEnd/>
          </a:ln>
        </p:spPr>
      </p:pic>
      <p:pic>
        <p:nvPicPr>
          <p:cNvPr id="97426" name="Picture 146" descr="Metallic edge Cinnamon Rounded Bar faded color med tall"/>
          <p:cNvPicPr>
            <a:picLocks noChangeAspect="1" noChangeArrowheads="1"/>
          </p:cNvPicPr>
          <p:nvPr/>
        </p:nvPicPr>
        <p:blipFill>
          <a:blip r:embed="rId4">
            <a:lum contrast="-70000"/>
          </a:blip>
          <a:srcRect/>
          <a:stretch>
            <a:fillRect/>
          </a:stretch>
        </p:blipFill>
        <p:spPr bwMode="auto">
          <a:xfrm>
            <a:off x="5962650" y="2010215"/>
            <a:ext cx="2876550" cy="1193800"/>
          </a:xfrm>
          <a:prstGeom prst="rect">
            <a:avLst/>
          </a:prstGeom>
          <a:noFill/>
        </p:spPr>
      </p:pic>
      <p:sp>
        <p:nvSpPr>
          <p:cNvPr id="97393" name="Text Box 113"/>
          <p:cNvSpPr txBox="1">
            <a:spLocks noChangeArrowheads="1"/>
          </p:cNvSpPr>
          <p:nvPr/>
        </p:nvSpPr>
        <p:spPr bwMode="auto">
          <a:xfrm>
            <a:off x="533400" y="2188015"/>
            <a:ext cx="2629246" cy="79406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r>
              <a:rPr lang="ru-RU" sz="2400" b="1">
                <a:solidFill>
                  <a:schemeClr val="bg2"/>
                </a:solidFill>
                <a:effectLst>
                  <a:outerShdw blurRad="38100" dist="38100" dir="2700000" algn="tl">
                    <a:srgbClr val="000000">
                      <a:alpha val="43137"/>
                    </a:srgbClr>
                  </a:outerShdw>
                </a:effectLst>
                <a:latin typeface="+mn-lt"/>
              </a:rPr>
              <a:t>Корпоративные</a:t>
            </a:r>
          </a:p>
          <a:p>
            <a:r>
              <a:rPr lang="ru-RU" sz="2400" b="1">
                <a:solidFill>
                  <a:schemeClr val="bg2"/>
                </a:solidFill>
                <a:effectLst>
                  <a:outerShdw blurRad="38100" dist="38100" dir="2700000" algn="tl">
                    <a:srgbClr val="000000">
                      <a:alpha val="43137"/>
                    </a:srgbClr>
                  </a:outerShdw>
                </a:effectLst>
                <a:latin typeface="+mn-lt"/>
              </a:rPr>
              <a:t>коммуникации</a:t>
            </a:r>
          </a:p>
        </p:txBody>
      </p:sp>
      <p:sp>
        <p:nvSpPr>
          <p:cNvPr id="97396" name="Text Box 116"/>
          <p:cNvSpPr txBox="1">
            <a:spLocks noChangeArrowheads="1"/>
          </p:cNvSpPr>
          <p:nvPr/>
        </p:nvSpPr>
        <p:spPr bwMode="auto">
          <a:xfrm>
            <a:off x="3294063" y="2127690"/>
            <a:ext cx="2593659" cy="72019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ru-RU" sz="2400" b="1">
                <a:solidFill>
                  <a:schemeClr val="bg2"/>
                </a:solidFill>
                <a:effectLst>
                  <a:outerShdw blurRad="38100" dist="38100" dir="2700000" algn="tl">
                    <a:srgbClr val="000000">
                      <a:alpha val="43137"/>
                    </a:srgbClr>
                  </a:outerShdw>
                </a:effectLst>
                <a:latin typeface="+mn-lt"/>
              </a:rPr>
              <a:t>Управление</a:t>
            </a:r>
            <a:br>
              <a:rPr lang="ru-RU" sz="2400" b="1">
                <a:solidFill>
                  <a:schemeClr val="bg2"/>
                </a:solidFill>
                <a:effectLst>
                  <a:outerShdw blurRad="38100" dist="38100" dir="2700000" algn="tl">
                    <a:srgbClr val="000000">
                      <a:alpha val="43137"/>
                    </a:srgbClr>
                  </a:outerShdw>
                </a:effectLst>
                <a:latin typeface="+mn-lt"/>
              </a:rPr>
            </a:br>
            <a:r>
              <a:rPr lang="ru-RU" sz="2400" b="1">
                <a:solidFill>
                  <a:schemeClr val="bg2"/>
                </a:solidFill>
                <a:effectLst>
                  <a:outerShdw blurRad="38100" dist="38100" dir="2700000" algn="tl">
                    <a:srgbClr val="000000">
                      <a:alpha val="43137"/>
                    </a:srgbClr>
                  </a:outerShdw>
                </a:effectLst>
                <a:latin typeface="+mn-lt"/>
              </a:rPr>
              <a:t>ресурсами сети</a:t>
            </a:r>
          </a:p>
        </p:txBody>
      </p:sp>
      <p:sp>
        <p:nvSpPr>
          <p:cNvPr id="97397" name="Text Box 117"/>
          <p:cNvSpPr txBox="1">
            <a:spLocks noChangeArrowheads="1"/>
          </p:cNvSpPr>
          <p:nvPr/>
        </p:nvSpPr>
        <p:spPr bwMode="auto">
          <a:xfrm>
            <a:off x="1295400" y="4550215"/>
            <a:ext cx="886781"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en-US" sz="2400" b="1" dirty="0" smtClean="0">
                <a:solidFill>
                  <a:schemeClr val="bg2"/>
                </a:solidFill>
                <a:effectLst>
                  <a:outerShdw blurRad="38100" dist="38100" dir="2700000" algn="tl">
                    <a:srgbClr val="000000">
                      <a:alpha val="43137"/>
                    </a:srgbClr>
                  </a:outerShdw>
                </a:effectLst>
                <a:latin typeface="+mn-lt"/>
              </a:rPr>
              <a:t>CRM</a:t>
            </a:r>
            <a:endParaRPr lang="ru-RU" sz="2400" b="1" dirty="0">
              <a:solidFill>
                <a:schemeClr val="bg2"/>
              </a:solidFill>
              <a:effectLst>
                <a:outerShdw blurRad="38100" dist="38100" dir="2700000" algn="tl">
                  <a:srgbClr val="000000">
                    <a:alpha val="43137"/>
                  </a:srgbClr>
                </a:outerShdw>
              </a:effectLst>
              <a:latin typeface="+mn-lt"/>
            </a:endParaRPr>
          </a:p>
        </p:txBody>
      </p:sp>
      <p:sp>
        <p:nvSpPr>
          <p:cNvPr id="97428" name="Text Box 148"/>
          <p:cNvSpPr txBox="1">
            <a:spLocks noChangeArrowheads="1"/>
          </p:cNvSpPr>
          <p:nvPr/>
        </p:nvSpPr>
        <p:spPr bwMode="auto">
          <a:xfrm>
            <a:off x="989013" y="3483415"/>
            <a:ext cx="1557606"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r>
              <a:rPr lang="ru-RU" sz="2400" b="1" dirty="0">
                <a:solidFill>
                  <a:schemeClr val="bg2"/>
                </a:solidFill>
                <a:effectLst>
                  <a:outerShdw blurRad="38100" dist="38100" dir="2700000" algn="tl">
                    <a:srgbClr val="000000">
                      <a:alpha val="43137"/>
                    </a:srgbClr>
                  </a:outerShdw>
                </a:effectLst>
                <a:latin typeface="+mn-lt"/>
              </a:rPr>
              <a:t>Порталы</a:t>
            </a:r>
          </a:p>
        </p:txBody>
      </p:sp>
      <p:sp>
        <p:nvSpPr>
          <p:cNvPr id="97430" name="Text Box 150"/>
          <p:cNvSpPr txBox="1">
            <a:spLocks noChangeArrowheads="1"/>
          </p:cNvSpPr>
          <p:nvPr/>
        </p:nvSpPr>
        <p:spPr bwMode="auto">
          <a:xfrm>
            <a:off x="3429000" y="3483415"/>
            <a:ext cx="2319353"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r>
              <a:rPr lang="ru-RU" sz="2400" b="1">
                <a:solidFill>
                  <a:schemeClr val="bg2"/>
                </a:solidFill>
                <a:effectLst>
                  <a:outerShdw blurRad="38100" dist="38100" dir="2700000" algn="tl">
                    <a:srgbClr val="000000">
                      <a:alpha val="43137"/>
                    </a:srgbClr>
                  </a:outerShdw>
                </a:effectLst>
                <a:latin typeface="+mn-lt"/>
              </a:rPr>
              <a:t>Безопасность</a:t>
            </a:r>
          </a:p>
        </p:txBody>
      </p:sp>
      <p:sp>
        <p:nvSpPr>
          <p:cNvPr id="97431" name="Text Box 151"/>
          <p:cNvSpPr txBox="1">
            <a:spLocks noChangeArrowheads="1"/>
          </p:cNvSpPr>
          <p:nvPr/>
        </p:nvSpPr>
        <p:spPr bwMode="auto">
          <a:xfrm>
            <a:off x="3429000" y="4626415"/>
            <a:ext cx="2406749"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r>
              <a:rPr lang="ru-RU" sz="2400" b="1">
                <a:solidFill>
                  <a:schemeClr val="bg2"/>
                </a:solidFill>
                <a:effectLst>
                  <a:outerShdw blurRad="38100" dist="38100" dir="2700000" algn="tl">
                    <a:srgbClr val="000000">
                      <a:alpha val="43137"/>
                    </a:srgbClr>
                  </a:outerShdw>
                </a:effectLst>
                <a:latin typeface="+mn-lt"/>
              </a:rPr>
              <a:t>Консолидация</a:t>
            </a:r>
          </a:p>
        </p:txBody>
      </p:sp>
      <p:sp>
        <p:nvSpPr>
          <p:cNvPr id="97432" name="Text Box 152"/>
          <p:cNvSpPr txBox="1">
            <a:spLocks noChangeArrowheads="1"/>
          </p:cNvSpPr>
          <p:nvPr/>
        </p:nvSpPr>
        <p:spPr bwMode="auto">
          <a:xfrm>
            <a:off x="6357950" y="2354998"/>
            <a:ext cx="2067937"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ru-RU" sz="2400" dirty="0" smtClean="0">
                <a:solidFill>
                  <a:schemeClr val="bg2"/>
                </a:solidFill>
                <a:effectLst>
                  <a:outerShdw blurRad="38100" dist="38100" dir="2700000" algn="tl">
                    <a:srgbClr val="000000">
                      <a:alpha val="43137"/>
                    </a:srgbClr>
                  </a:outerShdw>
                </a:effectLst>
                <a:latin typeface="+mn-lt"/>
              </a:rPr>
              <a:t>Базы данных</a:t>
            </a:r>
            <a:endParaRPr lang="ru-RU" sz="2400" b="1" dirty="0">
              <a:solidFill>
                <a:schemeClr val="bg2"/>
              </a:solidFill>
              <a:effectLst>
                <a:outerShdw blurRad="38100" dist="38100" dir="2700000" algn="tl">
                  <a:srgbClr val="000000">
                    <a:alpha val="43137"/>
                  </a:srgbClr>
                </a:outerShdw>
              </a:effectLst>
              <a:latin typeface="+mn-lt"/>
            </a:endParaRPr>
          </a:p>
        </p:txBody>
      </p:sp>
      <p:sp>
        <p:nvSpPr>
          <p:cNvPr id="97433" name="Text Box 153"/>
          <p:cNvSpPr txBox="1">
            <a:spLocks noChangeArrowheads="1"/>
          </p:cNvSpPr>
          <p:nvPr/>
        </p:nvSpPr>
        <p:spPr bwMode="auto">
          <a:xfrm>
            <a:off x="6629400" y="3483415"/>
            <a:ext cx="1814919"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r>
              <a:rPr lang="ru-RU" sz="2400" b="1" dirty="0">
                <a:solidFill>
                  <a:schemeClr val="bg2"/>
                </a:solidFill>
                <a:effectLst>
                  <a:outerShdw blurRad="38100" dist="38100" dir="2700000" algn="tl">
                    <a:srgbClr val="000000">
                      <a:alpha val="43137"/>
                    </a:srgbClr>
                  </a:outerShdw>
                </a:effectLst>
                <a:latin typeface="+mn-lt"/>
              </a:rPr>
              <a:t>Аналитика</a:t>
            </a:r>
          </a:p>
        </p:txBody>
      </p:sp>
      <p:sp>
        <p:nvSpPr>
          <p:cNvPr id="97435" name="Text Box 155"/>
          <p:cNvSpPr txBox="1">
            <a:spLocks noChangeArrowheads="1"/>
          </p:cNvSpPr>
          <p:nvPr/>
        </p:nvSpPr>
        <p:spPr bwMode="auto">
          <a:xfrm>
            <a:off x="381000" y="1169988"/>
            <a:ext cx="2887329" cy="79406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ru-RU" sz="2400" b="1" dirty="0" smtClean="0">
                <a:solidFill>
                  <a:schemeClr val="bg2"/>
                </a:solidFill>
                <a:effectLst>
                  <a:outerShdw blurRad="38100" dist="38100" dir="2700000" algn="tl">
                    <a:srgbClr val="C0C0C0"/>
                  </a:outerShdw>
                </a:effectLst>
                <a:latin typeface="+mn-lt"/>
              </a:rPr>
              <a:t>Функциональные</a:t>
            </a:r>
          </a:p>
          <a:p>
            <a:pPr algn="ctr"/>
            <a:r>
              <a:rPr lang="ru-RU" sz="2400" b="1" dirty="0" smtClean="0">
                <a:solidFill>
                  <a:schemeClr val="bg2"/>
                </a:solidFill>
                <a:effectLst>
                  <a:outerShdw blurRad="38100" dist="38100" dir="2700000" algn="tl">
                    <a:srgbClr val="C0C0C0"/>
                  </a:outerShdw>
                </a:effectLst>
                <a:latin typeface="+mn-lt"/>
              </a:rPr>
              <a:t>решения</a:t>
            </a:r>
            <a:endParaRPr lang="ru-RU" sz="2400" b="1" dirty="0">
              <a:solidFill>
                <a:schemeClr val="bg2"/>
              </a:solidFill>
              <a:effectLst>
                <a:outerShdw blurRad="38100" dist="38100" dir="2700000" algn="tl">
                  <a:srgbClr val="C0C0C0"/>
                </a:outerShdw>
              </a:effectLst>
              <a:latin typeface="+mn-lt"/>
            </a:endParaRPr>
          </a:p>
        </p:txBody>
      </p:sp>
      <p:sp>
        <p:nvSpPr>
          <p:cNvPr id="97436" name="Text Box 156"/>
          <p:cNvSpPr txBox="1">
            <a:spLocks noChangeArrowheads="1"/>
          </p:cNvSpPr>
          <p:nvPr/>
        </p:nvSpPr>
        <p:spPr bwMode="auto">
          <a:xfrm>
            <a:off x="3287713" y="1219200"/>
            <a:ext cx="2736262" cy="4062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ru-RU" sz="2400" b="1" dirty="0" smtClean="0">
                <a:solidFill>
                  <a:schemeClr val="bg2"/>
                </a:solidFill>
                <a:effectLst>
                  <a:outerShdw blurRad="38100" dist="38100" dir="2700000" algn="tl">
                    <a:srgbClr val="C0C0C0"/>
                  </a:outerShdw>
                </a:effectLst>
                <a:latin typeface="+mn-lt"/>
              </a:rPr>
              <a:t>Инфраструктура</a:t>
            </a:r>
            <a:endParaRPr lang="ru-RU" sz="2000" b="1" dirty="0">
              <a:solidFill>
                <a:schemeClr val="bg2"/>
              </a:solidFill>
              <a:effectLst>
                <a:outerShdw blurRad="38100" dist="38100" dir="2700000" algn="tl">
                  <a:srgbClr val="C0C0C0"/>
                </a:outerShdw>
              </a:effectLst>
              <a:latin typeface="+mn-lt"/>
            </a:endParaRPr>
          </a:p>
        </p:txBody>
      </p:sp>
      <p:sp>
        <p:nvSpPr>
          <p:cNvPr id="97437" name="Text Box 157"/>
          <p:cNvSpPr txBox="1">
            <a:spLocks noChangeArrowheads="1"/>
          </p:cNvSpPr>
          <p:nvPr/>
        </p:nvSpPr>
        <p:spPr bwMode="auto">
          <a:xfrm>
            <a:off x="6172200" y="1143000"/>
            <a:ext cx="2088457" cy="79406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ru-RU" sz="2400" b="1" dirty="0" smtClean="0">
                <a:solidFill>
                  <a:schemeClr val="bg2"/>
                </a:solidFill>
                <a:effectLst>
                  <a:outerShdw blurRad="38100" dist="38100" dir="2700000" algn="tl">
                    <a:srgbClr val="C0C0C0"/>
                  </a:outerShdw>
                </a:effectLst>
                <a:latin typeface="+mn-lt"/>
              </a:rPr>
              <a:t>Управление </a:t>
            </a:r>
          </a:p>
          <a:p>
            <a:pPr algn="ctr"/>
            <a:r>
              <a:rPr lang="ru-RU" sz="2400" b="1" dirty="0" smtClean="0">
                <a:solidFill>
                  <a:schemeClr val="bg2"/>
                </a:solidFill>
                <a:effectLst>
                  <a:outerShdw blurRad="38100" dist="38100" dir="2700000" algn="tl">
                    <a:srgbClr val="C0C0C0"/>
                  </a:outerShdw>
                </a:effectLst>
                <a:latin typeface="+mn-lt"/>
              </a:rPr>
              <a:t>данными</a:t>
            </a:r>
            <a:endParaRPr lang="ru-RU" sz="2400" b="1" dirty="0">
              <a:solidFill>
                <a:schemeClr val="bg2"/>
              </a:solidFill>
              <a:effectLst>
                <a:outerShdw blurRad="38100" dist="38100" dir="2700000" algn="tl">
                  <a:srgbClr val="C0C0C0"/>
                </a:outerShdw>
              </a:effectLst>
              <a:latin typeface="+mn-lt"/>
            </a:endParaRPr>
          </a:p>
        </p:txBody>
      </p:sp>
      <p:pic>
        <p:nvPicPr>
          <p:cNvPr id="22" name="Picture 103" descr="Metallic edge Green Rounded Bar faded color med tall"/>
          <p:cNvPicPr>
            <a:picLocks noChangeAspect="1" noChangeArrowheads="1"/>
          </p:cNvPicPr>
          <p:nvPr/>
        </p:nvPicPr>
        <p:blipFill>
          <a:blip r:embed="rId5">
            <a:lum contrast="-70000"/>
          </a:blip>
          <a:srcRect/>
          <a:stretch>
            <a:fillRect/>
          </a:stretch>
        </p:blipFill>
        <p:spPr bwMode="auto">
          <a:xfrm>
            <a:off x="266690" y="5388431"/>
            <a:ext cx="2876550" cy="1193800"/>
          </a:xfrm>
          <a:prstGeom prst="rect">
            <a:avLst/>
          </a:prstGeom>
          <a:noFill/>
        </p:spPr>
      </p:pic>
      <p:sp>
        <p:nvSpPr>
          <p:cNvPr id="23" name="Text Box 117"/>
          <p:cNvSpPr txBox="1">
            <a:spLocks noChangeArrowheads="1"/>
          </p:cNvSpPr>
          <p:nvPr/>
        </p:nvSpPr>
        <p:spPr bwMode="auto">
          <a:xfrm>
            <a:off x="642910" y="5557566"/>
            <a:ext cx="2003497" cy="72019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a:r>
              <a:rPr lang="ru-RU" sz="2400" b="1" dirty="0" smtClean="0">
                <a:solidFill>
                  <a:schemeClr val="bg2"/>
                </a:solidFill>
                <a:effectLst>
                  <a:outerShdw blurRad="38100" dist="38100" dir="2700000" algn="tl">
                    <a:srgbClr val="000000">
                      <a:alpha val="43137"/>
                    </a:srgbClr>
                  </a:outerShdw>
                </a:effectLst>
                <a:latin typeface="+mn-lt"/>
              </a:rPr>
              <a:t>Управление</a:t>
            </a:r>
            <a:br>
              <a:rPr lang="ru-RU" sz="2400" b="1" dirty="0" smtClean="0">
                <a:solidFill>
                  <a:schemeClr val="bg2"/>
                </a:solidFill>
                <a:effectLst>
                  <a:outerShdw blurRad="38100" dist="38100" dir="2700000" algn="tl">
                    <a:srgbClr val="000000">
                      <a:alpha val="43137"/>
                    </a:srgbClr>
                  </a:outerShdw>
                </a:effectLst>
                <a:latin typeface="+mn-lt"/>
              </a:rPr>
            </a:br>
            <a:r>
              <a:rPr lang="ru-RU" sz="2400" b="1" dirty="0" smtClean="0">
                <a:solidFill>
                  <a:schemeClr val="bg2"/>
                </a:solidFill>
                <a:effectLst>
                  <a:outerShdw blurRad="38100" dist="38100" dir="2700000" algn="tl">
                    <a:srgbClr val="000000">
                      <a:alpha val="43137"/>
                    </a:srgbClr>
                  </a:outerShdw>
                </a:effectLst>
                <a:latin typeface="+mn-lt"/>
              </a:rPr>
              <a:t> проектами</a:t>
            </a:r>
            <a:endParaRPr lang="ru-RU" sz="2400" b="1" dirty="0">
              <a:solidFill>
                <a:schemeClr val="bg2"/>
              </a:solidFill>
              <a:effectLst>
                <a:outerShdw blurRad="38100" dist="38100" dir="2700000" algn="tl">
                  <a:srgbClr val="000000">
                    <a:alpha val="43137"/>
                  </a:srgbClr>
                </a:outerShdw>
              </a:effectLst>
              <a:latin typeface="+mn-lt"/>
            </a:endParaRPr>
          </a:p>
        </p:txBody>
      </p:sp>
      <p:sp>
        <p:nvSpPr>
          <p:cNvPr id="24" name="Заголовок 23"/>
          <p:cNvSpPr>
            <a:spLocks noGrp="1"/>
          </p:cNvSpPr>
          <p:nvPr>
            <p:ph type="title"/>
          </p:nvPr>
        </p:nvSpPr>
        <p:spPr>
          <a:xfrm>
            <a:off x="382588" y="228600"/>
            <a:ext cx="8380412" cy="590931"/>
          </a:xfrm>
        </p:spPr>
        <p:txBody>
          <a:bodyPr/>
          <a:lstStyle/>
          <a:p>
            <a:r>
              <a:rPr lang="ru-RU" sz="3600" dirty="0" smtClean="0"/>
              <a:t>Решения </a:t>
            </a:r>
            <a:r>
              <a:rPr lang="en-US" sz="3600" dirty="0" smtClean="0"/>
              <a:t>Microsoft</a:t>
            </a:r>
            <a:endParaRPr lang="ru-RU" sz="36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a:xfrm>
            <a:off x="0" y="1301539"/>
            <a:ext cx="9144000" cy="1526572"/>
          </a:xfrm>
          <a:prstGeom prst="rect">
            <a:avLst/>
          </a:prstGeom>
        </p:spPr>
        <p:txBody>
          <a:bodyPr/>
          <a:lstStyle/>
          <a:p>
            <a:pPr marL="461963" marR="0" lvl="0" indent="-461963" algn="l" defTabSz="914363" rtl="0" eaLnBrk="1" fontAlgn="auto" latinLnBrk="0" hangingPunct="1">
              <a:lnSpc>
                <a:spcPct val="90000"/>
              </a:lnSpc>
              <a:spcBef>
                <a:spcPct val="20000"/>
              </a:spcBef>
              <a:spcAft>
                <a:spcPts val="0"/>
              </a:spcAft>
              <a:buClr>
                <a:srgbClr val="C00000"/>
              </a:buClr>
              <a:buSzPct val="150000"/>
              <a:buFont typeface="Wingdings" pitchFamily="2" charset="2"/>
              <a:buChar char="ü"/>
              <a:tabLst/>
              <a:defRPr/>
            </a:pPr>
            <a:r>
              <a:rPr lang="ru-RU" sz="2000" b="0" dirty="0" smtClean="0">
                <a:solidFill>
                  <a:schemeClr val="bg2"/>
                </a:solidFill>
              </a:rPr>
              <a:t>Актуальность задачи повышения эффективности бизнеса</a:t>
            </a:r>
            <a:endParaRPr lang="en-US" sz="2000" b="0" dirty="0" smtClean="0">
              <a:solidFill>
                <a:schemeClr val="bg2"/>
              </a:solidFill>
            </a:endParaRPr>
          </a:p>
          <a:p>
            <a:pPr marL="919163" lvl="1" indent="-461963" algn="l" defTabSz="914363" fontAlgn="auto">
              <a:lnSpc>
                <a:spcPct val="90000"/>
              </a:lnSpc>
              <a:spcBef>
                <a:spcPct val="20000"/>
              </a:spcBef>
              <a:spcAft>
                <a:spcPts val="0"/>
              </a:spcAft>
              <a:buClr>
                <a:srgbClr val="C00000"/>
              </a:buClr>
              <a:buSzPct val="150000"/>
              <a:buFont typeface="Wingdings" pitchFamily="2" charset="2"/>
              <a:buChar char="ü"/>
              <a:defRPr/>
            </a:pPr>
            <a:r>
              <a:rPr lang="ru-RU" sz="1800" b="0" dirty="0" smtClean="0">
                <a:solidFill>
                  <a:schemeClr val="bg2"/>
                </a:solidFill>
              </a:rPr>
              <a:t>Мониторинг </a:t>
            </a:r>
            <a:r>
              <a:rPr lang="en-US" sz="1800" b="0" dirty="0" smtClean="0">
                <a:solidFill>
                  <a:schemeClr val="bg2"/>
                </a:solidFill>
              </a:rPr>
              <a:t>KPI, </a:t>
            </a:r>
            <a:r>
              <a:rPr lang="ru-RU" sz="1800" b="0" dirty="0" smtClean="0">
                <a:solidFill>
                  <a:schemeClr val="bg2"/>
                </a:solidFill>
              </a:rPr>
              <a:t>отчетность</a:t>
            </a:r>
          </a:p>
          <a:p>
            <a:pPr marL="919163" lvl="1" indent="-461963" algn="l" defTabSz="914363" fontAlgn="auto">
              <a:lnSpc>
                <a:spcPct val="90000"/>
              </a:lnSpc>
              <a:spcBef>
                <a:spcPct val="20000"/>
              </a:spcBef>
              <a:spcAft>
                <a:spcPts val="0"/>
              </a:spcAft>
              <a:buClr>
                <a:srgbClr val="C00000"/>
              </a:buClr>
              <a:buSzPct val="150000"/>
              <a:buFont typeface="Wingdings" pitchFamily="2" charset="2"/>
              <a:buChar char="ü"/>
              <a:defRPr/>
            </a:pPr>
            <a:r>
              <a:rPr lang="ru-RU" sz="1800" b="0" dirty="0" smtClean="0">
                <a:solidFill>
                  <a:schemeClr val="bg2"/>
                </a:solidFill>
              </a:rPr>
              <a:t>Контроль за финансовыми результатами</a:t>
            </a:r>
          </a:p>
          <a:p>
            <a:pPr marL="919163" lvl="1" indent="-461963" algn="l" defTabSz="914363" fontAlgn="auto">
              <a:lnSpc>
                <a:spcPct val="90000"/>
              </a:lnSpc>
              <a:spcBef>
                <a:spcPct val="20000"/>
              </a:spcBef>
              <a:spcAft>
                <a:spcPts val="0"/>
              </a:spcAft>
              <a:buClr>
                <a:srgbClr val="C00000"/>
              </a:buClr>
              <a:buSzPct val="150000"/>
              <a:buFont typeface="Wingdings" pitchFamily="2" charset="2"/>
              <a:buChar char="ü"/>
              <a:defRPr/>
            </a:pPr>
            <a:r>
              <a:rPr lang="ru-RU" sz="1800" b="0" dirty="0" smtClean="0">
                <a:solidFill>
                  <a:schemeClr val="bg2"/>
                </a:solidFill>
              </a:rPr>
              <a:t>Разработка корпоративной стратегии</a:t>
            </a:r>
          </a:p>
          <a:p>
            <a:pPr marL="919163" lvl="1" indent="-461963" algn="l" defTabSz="914363" fontAlgn="auto">
              <a:lnSpc>
                <a:spcPct val="90000"/>
              </a:lnSpc>
              <a:spcBef>
                <a:spcPct val="20000"/>
              </a:spcBef>
              <a:spcAft>
                <a:spcPts val="0"/>
              </a:spcAft>
              <a:buClr>
                <a:srgbClr val="C00000"/>
              </a:buClr>
              <a:buSzPct val="150000"/>
              <a:buFont typeface="Wingdings" pitchFamily="2" charset="2"/>
              <a:buChar char="ü"/>
              <a:defRPr/>
            </a:pPr>
            <a:r>
              <a:rPr lang="ru-RU" sz="1800" b="0" dirty="0" smtClean="0">
                <a:solidFill>
                  <a:schemeClr val="bg2"/>
                </a:solidFill>
              </a:rPr>
              <a:t>Анализ продаж, производства, складских запасов и т.п.</a:t>
            </a:r>
            <a:endParaRPr lang="ru-RU" sz="2000" b="0" dirty="0" smtClean="0">
              <a:solidFill>
                <a:schemeClr val="bg2"/>
              </a:solidFill>
            </a:endParaRPr>
          </a:p>
          <a:p>
            <a:pPr marL="461963" lvl="0" indent="-461963" algn="l" defTabSz="914363" fontAlgn="auto">
              <a:lnSpc>
                <a:spcPct val="90000"/>
              </a:lnSpc>
              <a:spcBef>
                <a:spcPct val="20000"/>
              </a:spcBef>
              <a:spcAft>
                <a:spcPts val="0"/>
              </a:spcAft>
              <a:buClr>
                <a:srgbClr val="C00000"/>
              </a:buClr>
              <a:buSzPct val="150000"/>
              <a:buFont typeface="Wingdings" pitchFamily="2" charset="2"/>
              <a:buChar char="ü"/>
              <a:defRPr/>
            </a:pPr>
            <a:r>
              <a:rPr lang="ru-RU" sz="2000" b="0" dirty="0" smtClean="0">
                <a:solidFill>
                  <a:schemeClr val="bg2"/>
                </a:solidFill>
              </a:rPr>
              <a:t>Продажа на самом высоком уровне, возможность построения долгосрочных отношений с клиентом</a:t>
            </a:r>
          </a:p>
          <a:p>
            <a:pPr marL="461963" marR="0" lvl="0" indent="-461963" algn="l" defTabSz="914363" rtl="0" eaLnBrk="1" fontAlgn="auto" latinLnBrk="0" hangingPunct="1">
              <a:lnSpc>
                <a:spcPct val="90000"/>
              </a:lnSpc>
              <a:spcBef>
                <a:spcPct val="20000"/>
              </a:spcBef>
              <a:spcAft>
                <a:spcPts val="0"/>
              </a:spcAft>
              <a:buClr>
                <a:srgbClr val="C00000"/>
              </a:buClr>
              <a:buSzPct val="150000"/>
              <a:buFont typeface="Wingdings" pitchFamily="2" charset="2"/>
              <a:buChar char="ü"/>
              <a:tabLst/>
              <a:defRPr/>
            </a:pPr>
            <a:r>
              <a:rPr lang="ru-RU" sz="2000" b="0" dirty="0" smtClean="0">
                <a:solidFill>
                  <a:schemeClr val="bg2"/>
                </a:solidFill>
              </a:rPr>
              <a:t>Быстрая окупаемость внедрения</a:t>
            </a:r>
          </a:p>
          <a:p>
            <a:pPr marL="919163" lvl="1" indent="-461963" algn="l" defTabSz="914363">
              <a:lnSpc>
                <a:spcPct val="90000"/>
              </a:lnSpc>
              <a:spcBef>
                <a:spcPct val="20000"/>
              </a:spcBef>
              <a:buClr>
                <a:srgbClr val="C00000"/>
              </a:buClr>
              <a:buSzPct val="150000"/>
              <a:buFont typeface="Wingdings" pitchFamily="2" charset="2"/>
              <a:buChar char="ü"/>
              <a:defRPr/>
            </a:pPr>
            <a:r>
              <a:rPr lang="ru-RU" sz="1800" b="0" dirty="0" smtClean="0">
                <a:solidFill>
                  <a:schemeClr val="bg2"/>
                </a:solidFill>
              </a:rPr>
              <a:t>Средняя стоимость </a:t>
            </a:r>
            <a:r>
              <a:rPr lang="en-US" sz="1800" b="0" dirty="0" smtClean="0">
                <a:solidFill>
                  <a:schemeClr val="bg2"/>
                </a:solidFill>
              </a:rPr>
              <a:t>BI</a:t>
            </a:r>
            <a:r>
              <a:rPr lang="ru-RU" sz="1800" b="0" dirty="0" smtClean="0">
                <a:solidFill>
                  <a:schemeClr val="bg2"/>
                </a:solidFill>
              </a:rPr>
              <a:t>-проекта на технологиях </a:t>
            </a:r>
            <a:r>
              <a:rPr lang="en-US" sz="1800" b="0" dirty="0" smtClean="0">
                <a:solidFill>
                  <a:schemeClr val="bg2"/>
                </a:solidFill>
              </a:rPr>
              <a:t>Microsoft $</a:t>
            </a:r>
            <a:r>
              <a:rPr lang="ru-RU" sz="1800" b="0" dirty="0" smtClean="0">
                <a:solidFill>
                  <a:schemeClr val="bg2"/>
                </a:solidFill>
              </a:rPr>
              <a:t>90</a:t>
            </a:r>
            <a:r>
              <a:rPr lang="en-US" sz="1800" b="0" dirty="0" smtClean="0">
                <a:solidFill>
                  <a:schemeClr val="bg2"/>
                </a:solidFill>
              </a:rPr>
              <a:t> </a:t>
            </a:r>
            <a:r>
              <a:rPr lang="ru-RU" sz="1800" b="0" dirty="0" err="1" smtClean="0">
                <a:solidFill>
                  <a:schemeClr val="bg2"/>
                </a:solidFill>
              </a:rPr>
              <a:t>тыс</a:t>
            </a:r>
            <a:r>
              <a:rPr lang="ru-RU" sz="1800" b="0" dirty="0" smtClean="0">
                <a:solidFill>
                  <a:schemeClr val="bg2"/>
                </a:solidFill>
              </a:rPr>
              <a:t>, срок внедрения 4-6 месяцев </a:t>
            </a:r>
            <a:r>
              <a:rPr lang="en-US" sz="1800" b="0" dirty="0" smtClean="0">
                <a:solidFill>
                  <a:schemeClr val="bg2"/>
                </a:solidFill>
              </a:rPr>
              <a:t>(IDC, 2008)</a:t>
            </a:r>
          </a:p>
          <a:p>
            <a:pPr marL="919163" lvl="1" indent="-461963" algn="l" defTabSz="914363">
              <a:lnSpc>
                <a:spcPct val="90000"/>
              </a:lnSpc>
              <a:spcBef>
                <a:spcPct val="20000"/>
              </a:spcBef>
              <a:buClr>
                <a:srgbClr val="C00000"/>
              </a:buClr>
              <a:buSzPct val="150000"/>
              <a:buFont typeface="Wingdings" pitchFamily="2" charset="2"/>
              <a:buChar char="ü"/>
              <a:defRPr/>
            </a:pPr>
            <a:r>
              <a:rPr lang="ru-RU" sz="1800" b="0" dirty="0" smtClean="0">
                <a:solidFill>
                  <a:schemeClr val="bg2"/>
                </a:solidFill>
              </a:rPr>
              <a:t>Экономия:</a:t>
            </a:r>
          </a:p>
          <a:p>
            <a:pPr marL="1376363" lvl="2" indent="-461963" algn="l" defTabSz="914363">
              <a:lnSpc>
                <a:spcPct val="90000"/>
              </a:lnSpc>
              <a:spcBef>
                <a:spcPct val="20000"/>
              </a:spcBef>
              <a:buClr>
                <a:srgbClr val="C00000"/>
              </a:buClr>
              <a:buSzPct val="150000"/>
              <a:buFont typeface="Wingdings" pitchFamily="2" charset="2"/>
              <a:buChar char="ü"/>
              <a:defRPr/>
            </a:pPr>
            <a:r>
              <a:rPr lang="ru-RU" sz="1800" b="0" dirty="0" smtClean="0">
                <a:solidFill>
                  <a:schemeClr val="bg2"/>
                </a:solidFill>
              </a:rPr>
              <a:t>Отчетность: ориентировочно </a:t>
            </a:r>
            <a:r>
              <a:rPr lang="en-US" sz="1800" b="0" dirty="0" smtClean="0">
                <a:solidFill>
                  <a:schemeClr val="bg2"/>
                </a:solidFill>
              </a:rPr>
              <a:t>$</a:t>
            </a:r>
            <a:r>
              <a:rPr lang="ru-RU" sz="1800" b="0" dirty="0" smtClean="0">
                <a:solidFill>
                  <a:schemeClr val="bg2"/>
                </a:solidFill>
              </a:rPr>
              <a:t>96</a:t>
            </a:r>
            <a:r>
              <a:rPr lang="en-US" sz="1800" b="0" dirty="0" smtClean="0">
                <a:solidFill>
                  <a:schemeClr val="bg2"/>
                </a:solidFill>
              </a:rPr>
              <a:t> </a:t>
            </a:r>
            <a:r>
              <a:rPr lang="ru-RU" sz="1800" b="0" dirty="0" err="1" smtClean="0">
                <a:solidFill>
                  <a:schemeClr val="bg2"/>
                </a:solidFill>
              </a:rPr>
              <a:t>тыс</a:t>
            </a:r>
            <a:r>
              <a:rPr lang="en-US" sz="1800" b="0" dirty="0" smtClean="0">
                <a:solidFill>
                  <a:schemeClr val="bg2"/>
                </a:solidFill>
              </a:rPr>
              <a:t>/</a:t>
            </a:r>
            <a:r>
              <a:rPr lang="ru-RU" sz="1800" b="0" dirty="0" smtClean="0">
                <a:solidFill>
                  <a:schemeClr val="bg2"/>
                </a:solidFill>
              </a:rPr>
              <a:t>год</a:t>
            </a:r>
          </a:p>
          <a:p>
            <a:pPr marL="1833563" lvl="3" indent="-461963" algn="l" defTabSz="914363">
              <a:lnSpc>
                <a:spcPct val="90000"/>
              </a:lnSpc>
              <a:spcBef>
                <a:spcPct val="20000"/>
              </a:spcBef>
              <a:buClr>
                <a:srgbClr val="C00000"/>
              </a:buClr>
              <a:buSzPct val="150000"/>
              <a:buFont typeface="Wingdings" pitchFamily="2" charset="2"/>
              <a:buChar char="ü"/>
              <a:defRPr/>
            </a:pPr>
            <a:r>
              <a:rPr lang="ru-RU" sz="1400" b="0" dirty="0" smtClean="0">
                <a:solidFill>
                  <a:schemeClr val="bg2"/>
                </a:solidFill>
              </a:rPr>
              <a:t>Среднее соотношение сбор данных</a:t>
            </a:r>
            <a:r>
              <a:rPr lang="en-US" sz="1400" b="0" dirty="0" smtClean="0">
                <a:solidFill>
                  <a:schemeClr val="bg2"/>
                </a:solidFill>
              </a:rPr>
              <a:t>/</a:t>
            </a:r>
            <a:r>
              <a:rPr lang="ru-RU" sz="1400" b="0" dirty="0" smtClean="0">
                <a:solidFill>
                  <a:schemeClr val="bg2"/>
                </a:solidFill>
              </a:rPr>
              <a:t>анализ – </a:t>
            </a:r>
            <a:r>
              <a:rPr lang="en-US" sz="1400" b="0" dirty="0" smtClean="0">
                <a:solidFill>
                  <a:schemeClr val="bg2"/>
                </a:solidFill>
              </a:rPr>
              <a:t>4:1. </a:t>
            </a:r>
            <a:r>
              <a:rPr lang="ru-RU" sz="1400" b="0" dirty="0" smtClean="0">
                <a:solidFill>
                  <a:schemeClr val="bg2"/>
                </a:solidFill>
              </a:rPr>
              <a:t>Повышение эффективности сбора данных на 50% дает 40% экономии на ФОТ </a:t>
            </a:r>
            <a:r>
              <a:rPr lang="ru-RU" sz="1400" b="0" dirty="0" err="1" smtClean="0">
                <a:solidFill>
                  <a:schemeClr val="bg2"/>
                </a:solidFill>
              </a:rPr>
              <a:t>бизнес-аналитиков</a:t>
            </a:r>
            <a:r>
              <a:rPr lang="ru-RU" sz="1400" b="0" dirty="0" smtClean="0">
                <a:solidFill>
                  <a:schemeClr val="bg2"/>
                </a:solidFill>
              </a:rPr>
              <a:t>. При штате в 10 сотрудников со средней </a:t>
            </a:r>
            <a:r>
              <a:rPr lang="ru-RU" sz="1400" b="0" dirty="0" err="1" smtClean="0">
                <a:solidFill>
                  <a:schemeClr val="bg2"/>
                </a:solidFill>
              </a:rPr>
              <a:t>з</a:t>
            </a:r>
            <a:r>
              <a:rPr lang="en-US" sz="1400" b="0" dirty="0" smtClean="0">
                <a:solidFill>
                  <a:schemeClr val="bg2"/>
                </a:solidFill>
              </a:rPr>
              <a:t>/</a:t>
            </a:r>
            <a:r>
              <a:rPr lang="ru-RU" sz="1400" b="0" dirty="0" err="1" smtClean="0">
                <a:solidFill>
                  <a:schemeClr val="bg2"/>
                </a:solidFill>
              </a:rPr>
              <a:t>п</a:t>
            </a:r>
            <a:r>
              <a:rPr lang="ru-RU" sz="1400" b="0" dirty="0" smtClean="0">
                <a:solidFill>
                  <a:schemeClr val="bg2"/>
                </a:solidFill>
              </a:rPr>
              <a:t> </a:t>
            </a:r>
            <a:r>
              <a:rPr lang="en-US" sz="1400" b="0" dirty="0" smtClean="0">
                <a:solidFill>
                  <a:schemeClr val="bg2"/>
                </a:solidFill>
              </a:rPr>
              <a:t>$</a:t>
            </a:r>
            <a:r>
              <a:rPr lang="ru-RU" sz="1400" b="0" dirty="0" smtClean="0">
                <a:solidFill>
                  <a:schemeClr val="bg2"/>
                </a:solidFill>
              </a:rPr>
              <a:t>2000</a:t>
            </a:r>
            <a:r>
              <a:rPr lang="en-US" sz="1400" b="0" dirty="0" smtClean="0">
                <a:solidFill>
                  <a:schemeClr val="bg2"/>
                </a:solidFill>
              </a:rPr>
              <a:t> </a:t>
            </a:r>
            <a:r>
              <a:rPr lang="ru-RU" sz="1400" b="0" dirty="0" smtClean="0">
                <a:solidFill>
                  <a:schemeClr val="bg2"/>
                </a:solidFill>
              </a:rPr>
              <a:t>это дает </a:t>
            </a:r>
            <a:r>
              <a:rPr lang="en-US" sz="1400" b="0" dirty="0" smtClean="0">
                <a:solidFill>
                  <a:schemeClr val="bg2"/>
                </a:solidFill>
              </a:rPr>
              <a:t>$</a:t>
            </a:r>
            <a:r>
              <a:rPr lang="ru-RU" sz="1400" b="0" dirty="0" smtClean="0">
                <a:solidFill>
                  <a:schemeClr val="bg2"/>
                </a:solidFill>
              </a:rPr>
              <a:t>96 </a:t>
            </a:r>
            <a:r>
              <a:rPr lang="ru-RU" sz="1400" b="0" dirty="0" err="1" smtClean="0">
                <a:solidFill>
                  <a:schemeClr val="bg2"/>
                </a:solidFill>
              </a:rPr>
              <a:t>тыс</a:t>
            </a:r>
            <a:r>
              <a:rPr lang="en-US" sz="1400" b="0" dirty="0" smtClean="0">
                <a:solidFill>
                  <a:schemeClr val="bg2"/>
                </a:solidFill>
              </a:rPr>
              <a:t>/</a:t>
            </a:r>
            <a:r>
              <a:rPr lang="ru-RU" sz="1400" b="0" dirty="0" smtClean="0">
                <a:solidFill>
                  <a:schemeClr val="bg2"/>
                </a:solidFill>
              </a:rPr>
              <a:t>год</a:t>
            </a:r>
          </a:p>
          <a:p>
            <a:pPr marL="1376363" lvl="2" indent="-461963" algn="l" defTabSz="914363">
              <a:lnSpc>
                <a:spcPct val="90000"/>
              </a:lnSpc>
              <a:spcBef>
                <a:spcPct val="20000"/>
              </a:spcBef>
              <a:buClr>
                <a:srgbClr val="C00000"/>
              </a:buClr>
              <a:buSzPct val="150000"/>
              <a:buFont typeface="Wingdings" pitchFamily="2" charset="2"/>
              <a:buChar char="ü"/>
              <a:defRPr/>
            </a:pPr>
            <a:r>
              <a:rPr lang="en-US" sz="1800" b="0" dirty="0" smtClean="0">
                <a:solidFill>
                  <a:schemeClr val="bg2"/>
                </a:solidFill>
              </a:rPr>
              <a:t> </a:t>
            </a:r>
            <a:r>
              <a:rPr lang="ru-RU" sz="1800" b="0" dirty="0" smtClean="0">
                <a:solidFill>
                  <a:schemeClr val="bg2"/>
                </a:solidFill>
              </a:rPr>
              <a:t>+ множество дополнительных преимуществ</a:t>
            </a:r>
          </a:p>
          <a:p>
            <a:pPr marL="919163" lvl="1" indent="-461963" algn="l" defTabSz="914363">
              <a:lnSpc>
                <a:spcPct val="90000"/>
              </a:lnSpc>
              <a:spcBef>
                <a:spcPct val="20000"/>
              </a:spcBef>
              <a:buClr>
                <a:srgbClr val="C00000"/>
              </a:buClr>
              <a:buSzPct val="150000"/>
              <a:buFont typeface="Wingdings" pitchFamily="2" charset="2"/>
              <a:buChar char="ü"/>
              <a:defRPr/>
            </a:pPr>
            <a:r>
              <a:rPr lang="ru-RU" sz="1800" b="0" dirty="0" smtClean="0">
                <a:solidFill>
                  <a:schemeClr val="bg2"/>
                </a:solidFill>
              </a:rPr>
              <a:t>Срок окупаемости: менее 1 года</a:t>
            </a:r>
          </a:p>
          <a:p>
            <a:pPr marL="461963" indent="-461963" algn="l" defTabSz="914363">
              <a:lnSpc>
                <a:spcPct val="90000"/>
              </a:lnSpc>
              <a:spcBef>
                <a:spcPct val="20000"/>
              </a:spcBef>
              <a:buClr>
                <a:srgbClr val="C00000"/>
              </a:buClr>
              <a:buSzPct val="150000"/>
              <a:buFont typeface="Wingdings" pitchFamily="2" charset="2"/>
              <a:buChar char="ü"/>
            </a:pPr>
            <a:endParaRPr lang="ru-RU" sz="2400" b="0" dirty="0" smtClean="0">
              <a:solidFill>
                <a:schemeClr val="bg2"/>
              </a:solidFill>
            </a:endParaRPr>
          </a:p>
        </p:txBody>
      </p:sp>
      <p:sp>
        <p:nvSpPr>
          <p:cNvPr id="4" name="Заголовок 3"/>
          <p:cNvSpPr>
            <a:spLocks noGrp="1"/>
          </p:cNvSpPr>
          <p:nvPr>
            <p:ph type="title"/>
          </p:nvPr>
        </p:nvSpPr>
        <p:spPr>
          <a:xfrm>
            <a:off x="382588" y="228600"/>
            <a:ext cx="8380412" cy="590931"/>
          </a:xfrm>
        </p:spPr>
        <p:txBody>
          <a:bodyPr/>
          <a:lstStyle/>
          <a:p>
            <a:r>
              <a:rPr lang="ru-RU" sz="3600" dirty="0" smtClean="0"/>
              <a:t>Преимущества (на примере  </a:t>
            </a:r>
            <a:r>
              <a:rPr lang="en-US" sz="3600" dirty="0" smtClean="0"/>
              <a:t>BI</a:t>
            </a:r>
            <a:r>
              <a:rPr lang="ru-RU" sz="3600" dirty="0" smtClean="0"/>
              <a:t>)</a:t>
            </a:r>
            <a:endParaRPr lang="ru-RU" sz="36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txBox="1">
            <a:spLocks noChangeArrowheads="1"/>
          </p:cNvSpPr>
          <p:nvPr/>
        </p:nvSpPr>
        <p:spPr>
          <a:xfrm>
            <a:off x="152174" y="897181"/>
            <a:ext cx="4786346" cy="4925121"/>
          </a:xfrm>
          <a:prstGeom prst="rect">
            <a:avLst/>
          </a:prstGeom>
        </p:spPr>
        <p:txBody>
          <a:bodyPr/>
          <a:lstStyle/>
          <a:p>
            <a:pPr lvl="0" algn="l">
              <a:lnSpc>
                <a:spcPct val="150000"/>
              </a:lnSpc>
              <a:buClr>
                <a:srgbClr val="C00000"/>
              </a:buClr>
              <a:buSzPct val="150000"/>
              <a:buFont typeface="Wingdings" pitchFamily="2" charset="2"/>
              <a:buChar char="ü"/>
            </a:pPr>
            <a:r>
              <a:rPr lang="en-US" sz="2000" dirty="0" smtClean="0">
                <a:solidFill>
                  <a:schemeClr val="bg2"/>
                </a:solidFill>
              </a:rPr>
              <a:t> </a:t>
            </a:r>
            <a:r>
              <a:rPr lang="ru-RU" sz="2000" dirty="0" smtClean="0">
                <a:solidFill>
                  <a:schemeClr val="bg2"/>
                </a:solidFill>
              </a:rPr>
              <a:t> увеличение производительности в группах пользователей</a:t>
            </a:r>
          </a:p>
          <a:p>
            <a:pPr lvl="0" algn="l">
              <a:lnSpc>
                <a:spcPct val="150000"/>
              </a:lnSpc>
              <a:buClr>
                <a:srgbClr val="C00000"/>
              </a:buClr>
              <a:buSzPct val="150000"/>
              <a:buFont typeface="Wingdings" pitchFamily="2" charset="2"/>
              <a:buChar char="ü"/>
            </a:pPr>
            <a:r>
              <a:rPr lang="ru-RU" sz="2000" dirty="0" smtClean="0">
                <a:solidFill>
                  <a:schemeClr val="bg2"/>
                </a:solidFill>
              </a:rPr>
              <a:t>  сокращение транспортных расходов</a:t>
            </a:r>
          </a:p>
          <a:p>
            <a:pPr lvl="0" algn="l">
              <a:lnSpc>
                <a:spcPct val="150000"/>
              </a:lnSpc>
              <a:buClr>
                <a:srgbClr val="C00000"/>
              </a:buClr>
              <a:buSzPct val="150000"/>
              <a:buFont typeface="Wingdings" pitchFamily="2" charset="2"/>
              <a:buChar char="ü"/>
            </a:pPr>
            <a:r>
              <a:rPr lang="ru-RU" sz="2000" dirty="0" smtClean="0">
                <a:solidFill>
                  <a:schemeClr val="bg2"/>
                </a:solidFill>
              </a:rPr>
              <a:t>  сокращение сроков реализации проектов</a:t>
            </a:r>
          </a:p>
          <a:p>
            <a:pPr lvl="0" algn="l">
              <a:lnSpc>
                <a:spcPct val="150000"/>
              </a:lnSpc>
              <a:buClr>
                <a:srgbClr val="C00000"/>
              </a:buClr>
              <a:buSzPct val="150000"/>
              <a:buFont typeface="Wingdings" pitchFamily="2" charset="2"/>
              <a:buChar char="ü"/>
            </a:pPr>
            <a:r>
              <a:rPr lang="ru-RU" sz="2000" dirty="0" smtClean="0">
                <a:solidFill>
                  <a:schemeClr val="bg2"/>
                </a:solidFill>
              </a:rPr>
              <a:t>  сокращение торговых циклов</a:t>
            </a:r>
          </a:p>
          <a:p>
            <a:pPr lvl="0" algn="l">
              <a:lnSpc>
                <a:spcPct val="150000"/>
              </a:lnSpc>
              <a:buClr>
                <a:srgbClr val="C00000"/>
              </a:buClr>
              <a:buSzPct val="150000"/>
              <a:buFont typeface="Wingdings" pitchFamily="2" charset="2"/>
              <a:buChar char="ü"/>
            </a:pPr>
            <a:r>
              <a:rPr lang="ru-RU" sz="2000" dirty="0" smtClean="0">
                <a:solidFill>
                  <a:schemeClr val="bg2"/>
                </a:solidFill>
              </a:rPr>
              <a:t>  сокращение расходов на аудио-конференции</a:t>
            </a:r>
          </a:p>
          <a:p>
            <a:pPr lvl="0" algn="l">
              <a:lnSpc>
                <a:spcPct val="150000"/>
              </a:lnSpc>
              <a:buClr>
                <a:srgbClr val="C00000"/>
              </a:buClr>
              <a:buSzPct val="150000"/>
              <a:buFont typeface="Wingdings" pitchFamily="2" charset="2"/>
              <a:buChar char="ü"/>
            </a:pPr>
            <a:r>
              <a:rPr lang="ru-RU" sz="2000" dirty="0" smtClean="0">
                <a:solidFill>
                  <a:schemeClr val="bg2"/>
                </a:solidFill>
              </a:rPr>
              <a:t>  сокращение расходов на телефонную связь</a:t>
            </a:r>
          </a:p>
          <a:p>
            <a:pPr lvl="0" algn="l">
              <a:buClr>
                <a:srgbClr val="C00000"/>
              </a:buClr>
              <a:buSzPct val="150000"/>
              <a:buFont typeface="Wingdings" pitchFamily="2" charset="2"/>
              <a:buChar char="ü"/>
            </a:pPr>
            <a:endParaRPr lang="ru-RU" sz="2400" dirty="0" smtClean="0">
              <a:solidFill>
                <a:schemeClr val="bg2"/>
              </a:solidFill>
            </a:endParaRPr>
          </a:p>
        </p:txBody>
      </p:sp>
      <p:sp>
        <p:nvSpPr>
          <p:cNvPr id="4" name="Rectangle 3"/>
          <p:cNvSpPr/>
          <p:nvPr/>
        </p:nvSpPr>
        <p:spPr>
          <a:xfrm>
            <a:off x="1559082" y="6245124"/>
            <a:ext cx="5643602" cy="249299"/>
          </a:xfrm>
          <a:prstGeom prst="rect">
            <a:avLst/>
          </a:prstGeom>
        </p:spPr>
        <p:txBody>
          <a:bodyPr wrap="square">
            <a:spAutoFit/>
          </a:bodyPr>
          <a:lstStyle/>
          <a:p>
            <a:pPr algn="l"/>
            <a:r>
              <a:rPr lang="en-US" sz="1200" dirty="0" smtClean="0">
                <a:solidFill>
                  <a:schemeClr val="bg2"/>
                </a:solidFill>
              </a:rPr>
              <a:t>http://www.microsoft.com/presspass/presskits/uc/docs/TEIMSUC.pdf</a:t>
            </a:r>
            <a:endParaRPr lang="en-US" sz="1200" dirty="0">
              <a:solidFill>
                <a:schemeClr val="bg2"/>
              </a:solidFill>
            </a:endParaRPr>
          </a:p>
        </p:txBody>
      </p:sp>
      <p:pic>
        <p:nvPicPr>
          <p:cNvPr id="5" name="Picture 12" descr="headline quote style 5 tall"/>
          <p:cNvPicPr>
            <a:picLocks noChangeAspect="1" noChangeArrowheads="1"/>
          </p:cNvPicPr>
          <p:nvPr/>
        </p:nvPicPr>
        <p:blipFill>
          <a:blip r:embed="rId3"/>
          <a:srcRect/>
          <a:stretch>
            <a:fillRect/>
          </a:stretch>
        </p:blipFill>
        <p:spPr bwMode="auto">
          <a:xfrm>
            <a:off x="4271016" y="3760535"/>
            <a:ext cx="4872984" cy="2214578"/>
          </a:xfrm>
          <a:prstGeom prst="rect">
            <a:avLst/>
          </a:prstGeom>
          <a:noFill/>
          <a:ln w="9525">
            <a:noFill/>
            <a:miter lim="800000"/>
            <a:headEnd/>
            <a:tailEnd/>
          </a:ln>
        </p:spPr>
      </p:pic>
      <p:sp>
        <p:nvSpPr>
          <p:cNvPr id="7" name="Rectangle 6"/>
          <p:cNvSpPr/>
          <p:nvPr/>
        </p:nvSpPr>
        <p:spPr>
          <a:xfrm>
            <a:off x="4789230" y="3894080"/>
            <a:ext cx="3981545" cy="1923604"/>
          </a:xfrm>
          <a:prstGeom prst="rect">
            <a:avLst/>
          </a:prstGeom>
        </p:spPr>
        <p:txBody>
          <a:bodyPr wrap="square">
            <a:spAutoFit/>
          </a:bodyPr>
          <a:lstStyle/>
          <a:p>
            <a:pPr algn="l"/>
            <a:r>
              <a:rPr lang="ru-RU" sz="1400" b="0" dirty="0" smtClean="0">
                <a:solidFill>
                  <a:schemeClr val="bg2"/>
                </a:solidFill>
              </a:rPr>
              <a:t>Все это позволяет сэкономить время обеим сторонам. Благодаря сведениям о присутствии, отправителю не придется пробовать различные способы коммуникаций, прежде чем удастся связаться с сотрудником. Согласно исследованию, проведенному компанией </a:t>
            </a:r>
            <a:r>
              <a:rPr lang="ru-RU" sz="1400" b="0" dirty="0" err="1" smtClean="0">
                <a:solidFill>
                  <a:schemeClr val="bg2"/>
                </a:solidFill>
              </a:rPr>
              <a:t>Forrester</a:t>
            </a:r>
            <a:r>
              <a:rPr lang="ru-RU" sz="1400" b="0" dirty="0" smtClean="0">
                <a:solidFill>
                  <a:schemeClr val="bg2"/>
                </a:solidFill>
              </a:rPr>
              <a:t>, 59% работников заявили, что благодаря данной возможности экономят более 15 минут в день.</a:t>
            </a:r>
            <a:endParaRPr lang="en-US" sz="1400" b="0" dirty="0" smtClean="0">
              <a:solidFill>
                <a:schemeClr val="bg2"/>
              </a:solidFill>
            </a:endParaRPr>
          </a:p>
        </p:txBody>
      </p:sp>
      <p:pic>
        <p:nvPicPr>
          <p:cNvPr id="9" name="Picture 12" descr="headline quote style 5 tall"/>
          <p:cNvPicPr>
            <a:picLocks noChangeAspect="1" noChangeArrowheads="1"/>
          </p:cNvPicPr>
          <p:nvPr/>
        </p:nvPicPr>
        <p:blipFill>
          <a:blip r:embed="rId3"/>
          <a:srcRect/>
          <a:stretch>
            <a:fillRect/>
          </a:stretch>
        </p:blipFill>
        <p:spPr bwMode="auto">
          <a:xfrm>
            <a:off x="4286249" y="1382373"/>
            <a:ext cx="4857751" cy="2071702"/>
          </a:xfrm>
          <a:prstGeom prst="rect">
            <a:avLst/>
          </a:prstGeom>
          <a:noFill/>
          <a:ln w="9525">
            <a:noFill/>
            <a:miter lim="800000"/>
            <a:headEnd/>
            <a:tailEnd/>
          </a:ln>
        </p:spPr>
      </p:pic>
      <p:sp>
        <p:nvSpPr>
          <p:cNvPr id="10" name="Rectangle 9"/>
          <p:cNvSpPr/>
          <p:nvPr/>
        </p:nvSpPr>
        <p:spPr>
          <a:xfrm>
            <a:off x="4857753" y="1724032"/>
            <a:ext cx="3913024" cy="1348061"/>
          </a:xfrm>
          <a:prstGeom prst="rect">
            <a:avLst/>
          </a:prstGeom>
        </p:spPr>
        <p:txBody>
          <a:bodyPr wrap="square">
            <a:spAutoFit/>
          </a:bodyPr>
          <a:lstStyle/>
          <a:p>
            <a:pPr algn="l"/>
            <a:r>
              <a:rPr lang="ru-RU" sz="1200" b="0" dirty="0" smtClean="0">
                <a:solidFill>
                  <a:schemeClr val="bg2"/>
                </a:solidFill>
              </a:rPr>
              <a:t>60% работников, опрошенных компанией </a:t>
            </a:r>
            <a:r>
              <a:rPr lang="ru-RU" sz="1200" b="0" dirty="0" err="1" smtClean="0">
                <a:solidFill>
                  <a:schemeClr val="bg2"/>
                </a:solidFill>
              </a:rPr>
              <a:t>Forrester</a:t>
            </a:r>
            <a:r>
              <a:rPr lang="ru-RU" sz="1200" b="0" dirty="0" smtClean="0">
                <a:solidFill>
                  <a:schemeClr val="bg2"/>
                </a:solidFill>
              </a:rPr>
              <a:t>, сообщили, что благодаря конференциям в реальном времени они могут сэкономить от 1 до 5 часов в неделю. Видеоконференции также позволяют снизить дорожные расходы. Все чаще вместо деловых поездок для внутренних собраний или же встреч с поставщиками либо партнерами проводятся видеоконференции. </a:t>
            </a:r>
            <a:endParaRPr lang="en-US" sz="1200" b="0" dirty="0" smtClean="0">
              <a:solidFill>
                <a:schemeClr val="bg2"/>
              </a:solidFill>
            </a:endParaRPr>
          </a:p>
        </p:txBody>
      </p:sp>
      <p:sp>
        <p:nvSpPr>
          <p:cNvPr id="12" name="Заголовок 11"/>
          <p:cNvSpPr>
            <a:spLocks noGrp="1"/>
          </p:cNvSpPr>
          <p:nvPr>
            <p:ph type="title"/>
          </p:nvPr>
        </p:nvSpPr>
        <p:spPr>
          <a:xfrm>
            <a:off x="382588" y="228600"/>
            <a:ext cx="8380412" cy="590931"/>
          </a:xfrm>
        </p:spPr>
        <p:txBody>
          <a:bodyPr/>
          <a:lstStyle/>
          <a:p>
            <a:r>
              <a:rPr lang="ru-RU" sz="3600" dirty="0" smtClean="0"/>
              <a:t>Преимущества (на примере  </a:t>
            </a:r>
            <a:r>
              <a:rPr lang="en-US" sz="3600" dirty="0" smtClean="0"/>
              <a:t>UC</a:t>
            </a:r>
            <a:r>
              <a:rPr lang="ru-RU" sz="3600" dirty="0" smtClean="0"/>
              <a:t>)</a:t>
            </a:r>
            <a:endParaRPr lang="ru-RU" sz="36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348789"/>
            <a:ext cx="6572296" cy="4959756"/>
          </a:xfrm>
          <a:prstGeom prst="rect">
            <a:avLst/>
          </a:prstGeom>
        </p:spPr>
        <p:txBody>
          <a:bodyPr wrap="square">
            <a:spAutoFit/>
          </a:bodyPr>
          <a:lstStyle/>
          <a:p>
            <a:pPr lvl="0" algn="l">
              <a:lnSpc>
                <a:spcPct val="150000"/>
              </a:lnSpc>
              <a:buClr>
                <a:srgbClr val="C00000"/>
              </a:buClr>
              <a:buSzPct val="150000"/>
              <a:buFont typeface="Wingdings" pitchFamily="2" charset="2"/>
              <a:buChar char="ü"/>
            </a:pPr>
            <a:r>
              <a:rPr lang="ru-RU" sz="2000" dirty="0" smtClean="0">
                <a:solidFill>
                  <a:schemeClr val="bg2"/>
                </a:solidFill>
              </a:rPr>
              <a:t> Значительное снижение затрат на сопровождение парка серверов за счёт уменьшения количества физических машин</a:t>
            </a:r>
          </a:p>
          <a:p>
            <a:pPr lvl="0" algn="l">
              <a:lnSpc>
                <a:spcPct val="150000"/>
              </a:lnSpc>
              <a:buClr>
                <a:srgbClr val="C00000"/>
              </a:buClr>
              <a:buSzPct val="150000"/>
              <a:buFont typeface="Wingdings" pitchFamily="2" charset="2"/>
              <a:buChar char="ü"/>
            </a:pPr>
            <a:r>
              <a:rPr lang="ru-RU" sz="2000" dirty="0" smtClean="0">
                <a:solidFill>
                  <a:schemeClr val="bg2"/>
                </a:solidFill>
              </a:rPr>
              <a:t>Снижение потребления электроэнергии и затрат на кондиционирование серверного помещения</a:t>
            </a:r>
          </a:p>
          <a:p>
            <a:pPr lvl="0" algn="l">
              <a:lnSpc>
                <a:spcPct val="150000"/>
              </a:lnSpc>
              <a:buClr>
                <a:srgbClr val="C00000"/>
              </a:buClr>
              <a:buSzPct val="150000"/>
              <a:buFont typeface="Wingdings" pitchFamily="2" charset="2"/>
              <a:buChar char="ü"/>
            </a:pPr>
            <a:r>
              <a:rPr lang="ru-RU" sz="2000" dirty="0" smtClean="0">
                <a:solidFill>
                  <a:schemeClr val="bg2"/>
                </a:solidFill>
              </a:rPr>
              <a:t>Повышенная утилизация серверов</a:t>
            </a:r>
          </a:p>
          <a:p>
            <a:pPr lvl="0" algn="l">
              <a:lnSpc>
                <a:spcPct val="150000"/>
              </a:lnSpc>
              <a:buClr>
                <a:srgbClr val="C00000"/>
              </a:buClr>
              <a:buSzPct val="150000"/>
              <a:buFont typeface="Wingdings" pitchFamily="2" charset="2"/>
              <a:buChar char="ü"/>
            </a:pPr>
            <a:r>
              <a:rPr lang="ru-RU" sz="2000" dirty="0" smtClean="0">
                <a:solidFill>
                  <a:schemeClr val="bg2"/>
                </a:solidFill>
              </a:rPr>
              <a:t>Гибкость и управляемость всей рабочей среды</a:t>
            </a:r>
          </a:p>
          <a:p>
            <a:pPr lvl="0" algn="l">
              <a:lnSpc>
                <a:spcPct val="150000"/>
              </a:lnSpc>
              <a:buClr>
                <a:srgbClr val="C00000"/>
              </a:buClr>
              <a:buSzPct val="150000"/>
              <a:buFont typeface="Wingdings" pitchFamily="2" charset="2"/>
              <a:buChar char="ü"/>
            </a:pPr>
            <a:r>
              <a:rPr lang="ru-RU" sz="2000" dirty="0" smtClean="0">
                <a:solidFill>
                  <a:schemeClr val="bg2"/>
                </a:solidFill>
              </a:rPr>
              <a:t>Скорость развертывания новых сервисов по запросу</a:t>
            </a:r>
          </a:p>
          <a:p>
            <a:pPr lvl="0" algn="l">
              <a:lnSpc>
                <a:spcPct val="150000"/>
              </a:lnSpc>
              <a:buClr>
                <a:srgbClr val="C00000"/>
              </a:buClr>
              <a:buSzPct val="150000"/>
              <a:buFont typeface="Wingdings" pitchFamily="2" charset="2"/>
              <a:buChar char="ü"/>
            </a:pPr>
            <a:r>
              <a:rPr lang="ru-RU" sz="2000" dirty="0" smtClean="0">
                <a:solidFill>
                  <a:schemeClr val="bg2"/>
                </a:solidFill>
              </a:rPr>
              <a:t>Минимально необходимые инвестиции в ИТ.</a:t>
            </a:r>
          </a:p>
        </p:txBody>
      </p:sp>
      <p:pic>
        <p:nvPicPr>
          <p:cNvPr id="5" name="Picture 90" descr="Server-3U-Physical-Base-Off"/>
          <p:cNvPicPr>
            <a:picLocks noChangeAspect="1" noChangeArrowheads="1"/>
          </p:cNvPicPr>
          <p:nvPr/>
        </p:nvPicPr>
        <p:blipFill>
          <a:blip r:embed="rId2"/>
          <a:srcRect/>
          <a:stretch>
            <a:fillRect/>
          </a:stretch>
        </p:blipFill>
        <p:spPr bwMode="auto">
          <a:xfrm>
            <a:off x="6713598" y="3533769"/>
            <a:ext cx="2012950" cy="1503363"/>
          </a:xfrm>
          <a:prstGeom prst="rect">
            <a:avLst/>
          </a:prstGeom>
          <a:noFill/>
          <a:ln w="9525">
            <a:noFill/>
            <a:miter lim="800000"/>
            <a:headEnd/>
            <a:tailEnd/>
          </a:ln>
        </p:spPr>
      </p:pic>
      <p:pic>
        <p:nvPicPr>
          <p:cNvPr id="6" name="Picture 45" descr="Server-3U-Physical-Base"/>
          <p:cNvPicPr>
            <a:picLocks noChangeAspect="1" noChangeArrowheads="1"/>
          </p:cNvPicPr>
          <p:nvPr/>
        </p:nvPicPr>
        <p:blipFill>
          <a:blip r:embed="rId3"/>
          <a:srcRect/>
          <a:stretch>
            <a:fillRect/>
          </a:stretch>
        </p:blipFill>
        <p:spPr bwMode="auto">
          <a:xfrm>
            <a:off x="6694548" y="3528729"/>
            <a:ext cx="2035175" cy="1519515"/>
          </a:xfrm>
          <a:prstGeom prst="rect">
            <a:avLst/>
          </a:prstGeom>
          <a:noFill/>
          <a:ln w="9525">
            <a:noFill/>
            <a:miter lim="800000"/>
            <a:headEnd/>
            <a:tailEnd/>
          </a:ln>
        </p:spPr>
      </p:pic>
      <p:pic>
        <p:nvPicPr>
          <p:cNvPr id="7" name="Picture 49" descr="Servers-3-Virtual"/>
          <p:cNvPicPr>
            <a:picLocks noChangeAspect="1" noChangeArrowheads="1"/>
          </p:cNvPicPr>
          <p:nvPr/>
        </p:nvPicPr>
        <p:blipFill>
          <a:blip r:embed="rId4"/>
          <a:srcRect/>
          <a:stretch>
            <a:fillRect/>
          </a:stretch>
        </p:blipFill>
        <p:spPr bwMode="auto">
          <a:xfrm>
            <a:off x="6715140" y="2571744"/>
            <a:ext cx="1968251" cy="2469640"/>
          </a:xfrm>
          <a:prstGeom prst="rect">
            <a:avLst/>
          </a:prstGeom>
          <a:noFill/>
          <a:ln w="9525">
            <a:noFill/>
            <a:miter lim="800000"/>
            <a:headEnd/>
            <a:tailEnd/>
          </a:ln>
        </p:spPr>
      </p:pic>
      <p:sp>
        <p:nvSpPr>
          <p:cNvPr id="9" name="Заголовок 8"/>
          <p:cNvSpPr>
            <a:spLocks noGrp="1"/>
          </p:cNvSpPr>
          <p:nvPr>
            <p:ph type="title"/>
          </p:nvPr>
        </p:nvSpPr>
        <p:spPr>
          <a:xfrm>
            <a:off x="382588" y="228600"/>
            <a:ext cx="8380412" cy="590931"/>
          </a:xfrm>
        </p:spPr>
        <p:txBody>
          <a:bodyPr/>
          <a:lstStyle/>
          <a:p>
            <a:r>
              <a:rPr lang="ru-RU" sz="3600" dirty="0" smtClean="0"/>
              <a:t>Преимущества (виртуализация)</a:t>
            </a:r>
            <a:endParaRPr lang="ru-RU" sz="36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357188" y="1357313"/>
            <a:ext cx="8093075" cy="4214812"/>
          </a:xfrm>
          <a:prstGeom prst="rect">
            <a:avLst/>
          </a:prstGeom>
          <a:ln>
            <a:noFill/>
          </a:ln>
          <a:effectLst>
            <a:outerShdw blurRad="292100" dist="139700" dir="2700000" algn="tl" rotWithShape="0">
              <a:srgbClr val="333333">
                <a:alpha val="65000"/>
              </a:srgbClr>
            </a:outerShdw>
          </a:effectLst>
        </p:spPr>
      </p:pic>
      <p:sp>
        <p:nvSpPr>
          <p:cNvPr id="9220" name="TextBox 5"/>
          <p:cNvSpPr txBox="1">
            <a:spLocks noChangeArrowheads="1"/>
          </p:cNvSpPr>
          <p:nvPr/>
        </p:nvSpPr>
        <p:spPr bwMode="auto">
          <a:xfrm>
            <a:off x="170256" y="5699062"/>
            <a:ext cx="6949001" cy="652486"/>
          </a:xfrm>
          <a:prstGeom prst="rect">
            <a:avLst/>
          </a:prstGeom>
          <a:noFill/>
          <a:ln w="9525">
            <a:noFill/>
            <a:miter lim="800000"/>
            <a:headEnd/>
            <a:tailEnd/>
          </a:ln>
        </p:spPr>
        <p:txBody>
          <a:bodyPr wrap="square">
            <a:spAutoFit/>
          </a:bodyPr>
          <a:lstStyle/>
          <a:p>
            <a:pPr algn="ctr"/>
            <a:r>
              <a:rPr lang="ru-RU" sz="1200" dirty="0">
                <a:solidFill>
                  <a:schemeClr val="bg2"/>
                </a:solidFill>
                <a:latin typeface="Segoe Semibold"/>
              </a:rPr>
              <a:t>* Расчет с помощью </a:t>
            </a:r>
            <a:r>
              <a:rPr lang="en-US" sz="1200" dirty="0">
                <a:solidFill>
                  <a:schemeClr val="bg2"/>
                </a:solidFill>
                <a:latin typeface="Segoe Semibold"/>
              </a:rPr>
              <a:t>Microsoft Integrated Virtualization ROI Analysis</a:t>
            </a:r>
            <a:r>
              <a:rPr lang="ru-RU" sz="1200" dirty="0">
                <a:solidFill>
                  <a:schemeClr val="bg2"/>
                </a:solidFill>
                <a:latin typeface="Segoe Semibold"/>
              </a:rPr>
              <a:t> </a:t>
            </a:r>
            <a:r>
              <a:rPr lang="en-US" sz="1600" u="sng" dirty="0">
                <a:solidFill>
                  <a:srgbClr val="FF0000"/>
                </a:solidFill>
                <a:latin typeface="Segoe Semibold"/>
              </a:rPr>
              <a:t>http</a:t>
            </a:r>
            <a:r>
              <a:rPr lang="ru-RU" sz="1600" u="sng" dirty="0">
                <a:solidFill>
                  <a:srgbClr val="FF0000"/>
                </a:solidFill>
                <a:latin typeface="Segoe Semibold"/>
              </a:rPr>
              <a:t>://</a:t>
            </a:r>
            <a:r>
              <a:rPr lang="en-US" sz="1600" u="sng" dirty="0">
                <a:solidFill>
                  <a:srgbClr val="FF0000"/>
                </a:solidFill>
                <a:latin typeface="Segoe Semibold"/>
              </a:rPr>
              <a:t>www</a:t>
            </a:r>
            <a:r>
              <a:rPr lang="ru-RU" sz="1600" u="sng" dirty="0">
                <a:solidFill>
                  <a:srgbClr val="FF0000"/>
                </a:solidFill>
                <a:latin typeface="Segoe Semibold"/>
              </a:rPr>
              <a:t>.</a:t>
            </a:r>
            <a:r>
              <a:rPr lang="en-US" sz="1600" u="sng" dirty="0" err="1">
                <a:solidFill>
                  <a:srgbClr val="FF0000"/>
                </a:solidFill>
                <a:latin typeface="Segoe Semibold"/>
              </a:rPr>
              <a:t>microsoft</a:t>
            </a:r>
            <a:r>
              <a:rPr lang="ru-RU" sz="1600" u="sng" dirty="0">
                <a:solidFill>
                  <a:srgbClr val="FF0000"/>
                </a:solidFill>
                <a:latin typeface="Segoe Semibold"/>
              </a:rPr>
              <a:t>.</a:t>
            </a:r>
            <a:r>
              <a:rPr lang="en-US" sz="1600" u="sng" dirty="0">
                <a:solidFill>
                  <a:srgbClr val="FF0000"/>
                </a:solidFill>
                <a:latin typeface="Segoe Semibold"/>
              </a:rPr>
              <a:t>com</a:t>
            </a:r>
            <a:r>
              <a:rPr lang="ru-RU" sz="1600" u="sng" dirty="0">
                <a:solidFill>
                  <a:srgbClr val="FF0000"/>
                </a:solidFill>
                <a:latin typeface="Segoe Semibold"/>
              </a:rPr>
              <a:t>/</a:t>
            </a:r>
            <a:r>
              <a:rPr lang="en-US" sz="1600" u="sng" dirty="0">
                <a:solidFill>
                  <a:srgbClr val="FF0000"/>
                </a:solidFill>
                <a:latin typeface="Segoe Semibold"/>
              </a:rPr>
              <a:t>virtualization</a:t>
            </a:r>
            <a:r>
              <a:rPr lang="ru-RU" sz="1600" u="sng" dirty="0">
                <a:solidFill>
                  <a:srgbClr val="FF0000"/>
                </a:solidFill>
                <a:latin typeface="Segoe Semibold"/>
              </a:rPr>
              <a:t>/</a:t>
            </a:r>
            <a:r>
              <a:rPr lang="en-US" sz="1600" u="sng" dirty="0" err="1">
                <a:solidFill>
                  <a:srgbClr val="FF0000"/>
                </a:solidFill>
                <a:latin typeface="Segoe Semibold"/>
              </a:rPr>
              <a:t>roitool</a:t>
            </a:r>
            <a:r>
              <a:rPr lang="ru-RU" sz="1600" u="sng" dirty="0">
                <a:solidFill>
                  <a:srgbClr val="FF0000"/>
                </a:solidFill>
                <a:latin typeface="Segoe Semibold"/>
              </a:rPr>
              <a:t>/</a:t>
            </a:r>
            <a:r>
              <a:rPr lang="en-US" sz="1600" u="sng" dirty="0">
                <a:solidFill>
                  <a:srgbClr val="FF0000"/>
                </a:solidFill>
                <a:latin typeface="Segoe Semibold"/>
              </a:rPr>
              <a:t>default</a:t>
            </a:r>
            <a:r>
              <a:rPr lang="ru-RU" sz="1600" u="sng" dirty="0">
                <a:solidFill>
                  <a:srgbClr val="FF0000"/>
                </a:solidFill>
                <a:latin typeface="Segoe Semibold"/>
              </a:rPr>
              <a:t>.</a:t>
            </a:r>
            <a:r>
              <a:rPr lang="en-US" sz="1600" u="sng" dirty="0" err="1">
                <a:solidFill>
                  <a:srgbClr val="FF0000"/>
                </a:solidFill>
                <a:latin typeface="Segoe Semibold"/>
              </a:rPr>
              <a:t>mspx</a:t>
            </a:r>
            <a:r>
              <a:rPr lang="ru-RU" sz="1600" dirty="0">
                <a:solidFill>
                  <a:srgbClr val="FF0000"/>
                </a:solidFill>
                <a:latin typeface="Segoe Semibold"/>
              </a:rPr>
              <a:t> </a:t>
            </a:r>
            <a:endParaRPr lang="ru-RU" dirty="0">
              <a:solidFill>
                <a:srgbClr val="FF0000"/>
              </a:solidFill>
              <a:latin typeface="Segoe Semibold"/>
            </a:endParaRPr>
          </a:p>
          <a:p>
            <a:pPr algn="ctr"/>
            <a:endParaRPr lang="ru-RU" sz="1200" dirty="0">
              <a:latin typeface="Segoe Semibold"/>
            </a:endParaRPr>
          </a:p>
        </p:txBody>
      </p:sp>
      <p:sp>
        <p:nvSpPr>
          <p:cNvPr id="9" name="Oval 8"/>
          <p:cNvSpPr/>
          <p:nvPr/>
        </p:nvSpPr>
        <p:spPr bwMode="auto">
          <a:xfrm>
            <a:off x="5981235" y="4982176"/>
            <a:ext cx="2003038" cy="1375782"/>
          </a:xfrm>
          <a:prstGeom prst="irregularSeal1">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ru-RU" b="1" dirty="0" smtClean="0">
                <a:solidFill>
                  <a:schemeClr val="bg2"/>
                </a:solidFill>
              </a:rPr>
              <a:t>48%</a:t>
            </a:r>
          </a:p>
        </p:txBody>
      </p:sp>
      <p:sp>
        <p:nvSpPr>
          <p:cNvPr id="6" name="Заголовок 5"/>
          <p:cNvSpPr>
            <a:spLocks noGrp="1"/>
          </p:cNvSpPr>
          <p:nvPr>
            <p:ph type="title"/>
          </p:nvPr>
        </p:nvSpPr>
        <p:spPr>
          <a:xfrm>
            <a:off x="382588" y="228600"/>
            <a:ext cx="8380412" cy="978729"/>
          </a:xfrm>
        </p:spPr>
        <p:txBody>
          <a:bodyPr/>
          <a:lstStyle/>
          <a:p>
            <a:pPr lvl="0"/>
            <a:r>
              <a:rPr lang="ru-RU" sz="3200" dirty="0" smtClean="0"/>
              <a:t>Экономический эффект (</a:t>
            </a:r>
            <a:r>
              <a:rPr lang="ru-RU" sz="3200" dirty="0" err="1" smtClean="0"/>
              <a:t>САБМиллер</a:t>
            </a:r>
            <a:r>
              <a:rPr lang="ru-RU" sz="3200" dirty="0" smtClean="0"/>
              <a:t> РУС)</a:t>
            </a:r>
            <a:br>
              <a:rPr lang="ru-RU" sz="3200" dirty="0" smtClean="0"/>
            </a:br>
            <a:endParaRPr lang="ru-RU" sz="32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2" name="Rectangle 60"/>
          <p:cNvSpPr>
            <a:spLocks noGrp="1" noChangeArrowheads="1"/>
          </p:cNvSpPr>
          <p:nvPr>
            <p:ph type="ctrTitle"/>
          </p:nvPr>
        </p:nvSpPr>
        <p:spPr>
          <a:xfrm>
            <a:off x="747713" y="1511300"/>
            <a:ext cx="7843837" cy="1643527"/>
          </a:xfrm>
          <a:solidFill>
            <a:schemeClr val="bg2">
              <a:alpha val="30000"/>
            </a:schemeClr>
          </a:solidFill>
          <a:ln/>
        </p:spPr>
        <p:txBody>
          <a:bodyPr/>
          <a:lstStyle/>
          <a:p>
            <a:r>
              <a:rPr lang="ru-RU" sz="2800" dirty="0" smtClean="0">
                <a:solidFill>
                  <a:srgbClr val="FFC000"/>
                </a:solidFill>
                <a:effectLst>
                  <a:outerShdw blurRad="38100" dist="38100" dir="2700000" algn="tl">
                    <a:srgbClr val="000000">
                      <a:alpha val="43137"/>
                    </a:srgbClr>
                  </a:outerShdw>
                </a:effectLst>
              </a:rPr>
              <a:t>Как организовать бизнес по продаже решений? </a:t>
            </a:r>
            <a:br>
              <a:rPr lang="ru-RU" sz="2800" dirty="0" smtClean="0">
                <a:solidFill>
                  <a:srgbClr val="FFC000"/>
                </a:solidFill>
                <a:effectLst>
                  <a:outerShdw blurRad="38100" dist="38100" dir="2700000" algn="tl">
                    <a:srgbClr val="000000">
                      <a:alpha val="43137"/>
                    </a:srgbClr>
                  </a:outerShdw>
                </a:effectLst>
              </a:rPr>
            </a:br>
            <a:r>
              <a:rPr lang="ru-RU" sz="2800" dirty="0" smtClean="0">
                <a:solidFill>
                  <a:srgbClr val="FFC000"/>
                </a:solidFill>
                <a:effectLst>
                  <a:outerShdw blurRad="38100" dist="38100" dir="2700000" algn="tl">
                    <a:srgbClr val="000000">
                      <a:alpha val="43137"/>
                    </a:srgbClr>
                  </a:outerShdw>
                </a:effectLst>
              </a:rPr>
              <a:t>Обзор решений </a:t>
            </a:r>
            <a:r>
              <a:rPr lang="en-US" sz="2800" dirty="0" smtClean="0">
                <a:solidFill>
                  <a:srgbClr val="FFC000"/>
                </a:solidFill>
                <a:effectLst>
                  <a:outerShdw blurRad="38100" dist="38100" dir="2700000" algn="tl">
                    <a:srgbClr val="000000">
                      <a:alpha val="43137"/>
                    </a:srgbClr>
                  </a:outerShdw>
                </a:effectLst>
              </a:rPr>
              <a:t>Microsoft </a:t>
            </a:r>
            <a:r>
              <a:rPr lang="ru-RU" sz="2800" dirty="0" smtClean="0">
                <a:solidFill>
                  <a:srgbClr val="FFC000"/>
                </a:solidFill>
                <a:effectLst>
                  <a:outerShdw blurRad="38100" dist="38100" dir="2700000" algn="tl">
                    <a:srgbClr val="000000">
                      <a:alpha val="43137"/>
                    </a:srgbClr>
                  </a:outerShdw>
                </a:effectLst>
              </a:rPr>
              <a:t>для малого и среднего бизнеса.</a:t>
            </a:r>
            <a:endParaRPr lang="en-US" sz="2800" dirty="0">
              <a:solidFill>
                <a:srgbClr val="FFC000"/>
              </a:solidFill>
              <a:effectLst>
                <a:outerShdw blurRad="38100" dist="38100" dir="2700000" algn="tl">
                  <a:srgbClr val="000000">
                    <a:alpha val="43137"/>
                  </a:srgbClr>
                </a:outerShdw>
              </a:effectLst>
            </a:endParaRPr>
          </a:p>
        </p:txBody>
      </p:sp>
      <p:sp>
        <p:nvSpPr>
          <p:cNvPr id="3133" name="Rectangle 61"/>
          <p:cNvSpPr>
            <a:spLocks noGrp="1" noChangeArrowheads="1"/>
          </p:cNvSpPr>
          <p:nvPr>
            <p:ph type="subTitle" idx="1"/>
          </p:nvPr>
        </p:nvSpPr>
        <p:spPr>
          <a:xfrm>
            <a:off x="755650" y="3013922"/>
            <a:ext cx="7847013" cy="1200329"/>
          </a:xfrm>
          <a:solidFill>
            <a:schemeClr val="bg2">
              <a:alpha val="30000"/>
            </a:schemeClr>
          </a:solidFill>
          <a:ln/>
        </p:spPr>
        <p:txBody>
          <a:bodyPr/>
          <a:lstStyle/>
          <a:p>
            <a:pPr algn="r">
              <a:lnSpc>
                <a:spcPct val="100000"/>
              </a:lnSpc>
            </a:pPr>
            <a:r>
              <a:rPr lang="ru-RU" sz="2400" b="1" dirty="0" smtClean="0">
                <a:solidFill>
                  <a:schemeClr val="tx1"/>
                </a:solidFill>
              </a:rPr>
              <a:t>Максим Войцеховский</a:t>
            </a:r>
          </a:p>
          <a:p>
            <a:pPr algn="r">
              <a:lnSpc>
                <a:spcPct val="100000"/>
              </a:lnSpc>
            </a:pPr>
            <a:r>
              <a:rPr lang="ru-RU" sz="2400" b="1" dirty="0" smtClean="0">
                <a:solidFill>
                  <a:schemeClr val="tx1"/>
                </a:solidFill>
              </a:rPr>
              <a:t>Специалист по технологиям</a:t>
            </a:r>
          </a:p>
          <a:p>
            <a:pPr algn="r">
              <a:lnSpc>
                <a:spcPct val="100000"/>
              </a:lnSpc>
            </a:pPr>
            <a:r>
              <a:rPr lang="en-US" sz="2400" b="1" dirty="0" smtClean="0">
                <a:solidFill>
                  <a:schemeClr val="tx1"/>
                </a:solidFill>
              </a:rPr>
              <a:t>Microsoft</a:t>
            </a:r>
            <a:endParaRPr lang="en-US" sz="2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28604"/>
            <a:ext cx="8229600" cy="535531"/>
          </a:xfrm>
        </p:spPr>
        <p:txBody>
          <a:bodyPr/>
          <a:lstStyle/>
          <a:p>
            <a:r>
              <a:rPr lang="ru-RU" sz="3200" dirty="0" smtClean="0"/>
              <a:t>Как продавать решения?</a:t>
            </a:r>
            <a:endParaRPr lang="ru-RU" sz="3200" dirty="0"/>
          </a:p>
        </p:txBody>
      </p:sp>
      <p:sp>
        <p:nvSpPr>
          <p:cNvPr id="3" name="Content Placeholder 2"/>
          <p:cNvSpPr>
            <a:spLocks noGrp="1"/>
          </p:cNvSpPr>
          <p:nvPr>
            <p:ph idx="1"/>
          </p:nvPr>
        </p:nvSpPr>
        <p:spPr>
          <a:xfrm>
            <a:off x="285720" y="1018471"/>
            <a:ext cx="8715436" cy="5186386"/>
          </a:xfrm>
        </p:spPr>
        <p:txBody>
          <a:bodyPr/>
          <a:lstStyle/>
          <a:p>
            <a:pPr>
              <a:buClr>
                <a:srgbClr val="C00000"/>
              </a:buClr>
              <a:buSzPct val="150000"/>
              <a:buFont typeface="Wingdings" pitchFamily="2" charset="2"/>
              <a:buChar char="ü"/>
            </a:pPr>
            <a:r>
              <a:rPr lang="ru-RU" sz="2000" dirty="0" smtClean="0"/>
              <a:t>Определите типовой «портрет» клиента (отрасль, размер, география и т.п.)</a:t>
            </a:r>
          </a:p>
          <a:p>
            <a:pPr lvl="1">
              <a:buClr>
                <a:srgbClr val="C00000"/>
              </a:buClr>
              <a:buSzPct val="150000"/>
              <a:buFont typeface="Wingdings" pitchFamily="2" charset="2"/>
              <a:buChar char="ü"/>
            </a:pPr>
            <a:r>
              <a:rPr lang="ru-RU" sz="1600" dirty="0" smtClean="0"/>
              <a:t>Пример для </a:t>
            </a:r>
            <a:r>
              <a:rPr lang="en-US" sz="1600" dirty="0" smtClean="0"/>
              <a:t>Business Intelligence </a:t>
            </a:r>
          </a:p>
          <a:p>
            <a:pPr lvl="2">
              <a:buClr>
                <a:srgbClr val="C00000"/>
              </a:buClr>
              <a:buSzPct val="150000"/>
              <a:buFont typeface="Wingdings" pitchFamily="2" charset="2"/>
              <a:buChar char="ü"/>
            </a:pPr>
            <a:r>
              <a:rPr lang="ru-RU" sz="1200" dirty="0" smtClean="0"/>
              <a:t>Компании с большим числом транзакций (например, FMCG)</a:t>
            </a:r>
          </a:p>
          <a:p>
            <a:pPr lvl="2">
              <a:buClr>
                <a:srgbClr val="C00000"/>
              </a:buClr>
              <a:buSzPct val="150000"/>
              <a:buFont typeface="Wingdings" pitchFamily="2" charset="2"/>
              <a:buChar char="ü"/>
            </a:pPr>
            <a:r>
              <a:rPr lang="ru-RU" sz="1200" dirty="0" smtClean="0"/>
              <a:t>Компании с быстрым циклом вывода новых продуктов на рынок (потребительский сектор, финансы, </a:t>
            </a:r>
            <a:r>
              <a:rPr lang="ru-RU" sz="1200" dirty="0" err="1" smtClean="0"/>
              <a:t>телко</a:t>
            </a:r>
            <a:r>
              <a:rPr lang="ru-RU" sz="1200" dirty="0" smtClean="0"/>
              <a:t> и т.п.)</a:t>
            </a:r>
          </a:p>
          <a:p>
            <a:pPr lvl="2">
              <a:buClr>
                <a:srgbClr val="C00000"/>
              </a:buClr>
              <a:buSzPct val="150000"/>
              <a:buFont typeface="Wingdings" pitchFamily="2" charset="2"/>
              <a:buChar char="ü"/>
            </a:pPr>
            <a:r>
              <a:rPr lang="ru-RU" sz="1200" dirty="0" smtClean="0"/>
              <a:t>Компании со сложными цепочками начисления стоимости (производство, дистрибуция, транспорт)</a:t>
            </a:r>
          </a:p>
          <a:p>
            <a:pPr lvl="2">
              <a:buClr>
                <a:srgbClr val="C00000"/>
              </a:buClr>
              <a:buSzPct val="150000"/>
              <a:buFont typeface="Wingdings" pitchFamily="2" charset="2"/>
              <a:buChar char="ü"/>
            </a:pPr>
            <a:r>
              <a:rPr lang="ru-RU" sz="1200" dirty="0" smtClean="0"/>
              <a:t>…</a:t>
            </a:r>
          </a:p>
          <a:p>
            <a:pPr>
              <a:buClr>
                <a:srgbClr val="C00000"/>
              </a:buClr>
              <a:buSzPct val="150000"/>
              <a:buFont typeface="Wingdings" pitchFamily="2" charset="2"/>
              <a:buChar char="ü"/>
            </a:pPr>
            <a:r>
              <a:rPr lang="ru-RU" sz="2000" dirty="0" err="1" smtClean="0"/>
              <a:t>Отпрофилируйте</a:t>
            </a:r>
            <a:r>
              <a:rPr lang="ru-RU" sz="2000" dirty="0" smtClean="0"/>
              <a:t> Вашу клиентскую базу</a:t>
            </a:r>
          </a:p>
          <a:p>
            <a:pPr>
              <a:buClr>
                <a:srgbClr val="C00000"/>
              </a:buClr>
              <a:buSzPct val="150000"/>
              <a:buFont typeface="Wingdings" pitchFamily="2" charset="2"/>
              <a:buChar char="ü"/>
            </a:pPr>
            <a:r>
              <a:rPr lang="ru-RU" sz="2000" dirty="0" smtClean="0"/>
              <a:t>Определите ключевые </a:t>
            </a:r>
            <a:r>
              <a:rPr lang="ru-RU" sz="2000" dirty="0" err="1" smtClean="0"/>
              <a:t>бизнес-задачи</a:t>
            </a:r>
            <a:r>
              <a:rPr lang="ru-RU" sz="2000" dirty="0" smtClean="0"/>
              <a:t> клиента</a:t>
            </a:r>
          </a:p>
          <a:p>
            <a:pPr lvl="1">
              <a:buClr>
                <a:srgbClr val="C00000"/>
              </a:buClr>
              <a:buSzPct val="150000"/>
              <a:buFont typeface="Wingdings" pitchFamily="2" charset="2"/>
              <a:buChar char="ü"/>
            </a:pPr>
            <a:r>
              <a:rPr lang="ru-RU" sz="1600" dirty="0" smtClean="0"/>
              <a:t>Ранжируйте </a:t>
            </a:r>
            <a:r>
              <a:rPr lang="ru-RU" sz="1600" dirty="0" err="1" smtClean="0"/>
              <a:t>бизнес-задачи</a:t>
            </a:r>
            <a:endParaRPr lang="ru-RU" sz="1600" dirty="0" smtClean="0"/>
          </a:p>
          <a:p>
            <a:pPr lvl="1">
              <a:buClr>
                <a:srgbClr val="C00000"/>
              </a:buClr>
              <a:buSzPct val="150000"/>
              <a:buFont typeface="Wingdings" pitchFamily="2" charset="2"/>
              <a:buChar char="ü"/>
            </a:pPr>
            <a:r>
              <a:rPr lang="ru-RU" sz="1600" dirty="0" smtClean="0"/>
              <a:t>Помните про правило 80/20</a:t>
            </a:r>
          </a:p>
          <a:p>
            <a:pPr>
              <a:buClr>
                <a:srgbClr val="C00000"/>
              </a:buClr>
              <a:buSzPct val="150000"/>
              <a:buFont typeface="Wingdings" pitchFamily="2" charset="2"/>
              <a:buChar char="ü"/>
            </a:pPr>
            <a:r>
              <a:rPr lang="ru-RU" sz="2000" dirty="0" smtClean="0"/>
              <a:t>Подготовьте предложение</a:t>
            </a:r>
          </a:p>
          <a:p>
            <a:pPr lvl="1">
              <a:buClr>
                <a:srgbClr val="C00000"/>
              </a:buClr>
              <a:buSzPct val="150000"/>
              <a:buFont typeface="Wingdings" pitchFamily="2" charset="2"/>
              <a:buChar char="ü"/>
            </a:pPr>
            <a:r>
              <a:rPr lang="ru-RU" sz="1600" dirty="0" smtClean="0"/>
              <a:t>Используйте быстрые прототипы, POC</a:t>
            </a:r>
            <a:endParaRPr lang="en-US" sz="1600" dirty="0" smtClean="0"/>
          </a:p>
          <a:p>
            <a:pPr lvl="1">
              <a:buClr>
                <a:srgbClr val="C00000"/>
              </a:buClr>
              <a:buSzPct val="150000"/>
              <a:buFont typeface="Wingdings" pitchFamily="2" charset="2"/>
              <a:buChar char="ü"/>
            </a:pPr>
            <a:r>
              <a:rPr lang="ru-RU" sz="1600" dirty="0" smtClean="0"/>
              <a:t>Создавайте «коробочные» решения</a:t>
            </a:r>
          </a:p>
          <a:p>
            <a:pPr>
              <a:buClr>
                <a:srgbClr val="C00000"/>
              </a:buClr>
              <a:buSzPct val="150000"/>
              <a:buFont typeface="Wingdings" pitchFamily="2" charset="2"/>
              <a:buChar char="ü"/>
            </a:pPr>
            <a:r>
              <a:rPr lang="ru-RU" sz="2000" dirty="0" smtClean="0"/>
              <a:t>Продайте решение клиенту</a:t>
            </a:r>
          </a:p>
          <a:p>
            <a:pPr lvl="1">
              <a:buClr>
                <a:srgbClr val="C00000"/>
              </a:buClr>
              <a:buSzPct val="150000"/>
              <a:buFont typeface="Wingdings" pitchFamily="2" charset="2"/>
              <a:buChar char="ü"/>
            </a:pPr>
            <a:r>
              <a:rPr lang="ru-RU" sz="1600" dirty="0" smtClean="0"/>
              <a:t>Использование </a:t>
            </a:r>
            <a:r>
              <a:rPr lang="ru-RU" sz="1600" dirty="0" err="1" smtClean="0"/>
              <a:t>sales</a:t>
            </a:r>
            <a:r>
              <a:rPr lang="ru-RU" sz="1600" dirty="0" smtClean="0"/>
              <a:t> </a:t>
            </a:r>
            <a:r>
              <a:rPr lang="ru-RU" sz="1600" dirty="0" err="1" smtClean="0"/>
              <a:t>force</a:t>
            </a:r>
            <a:r>
              <a:rPr lang="ru-RU" sz="1600" dirty="0" smtClean="0"/>
              <a:t> Microsoft (PTS/SSP)</a:t>
            </a:r>
          </a:p>
          <a:p>
            <a:pPr>
              <a:buClr>
                <a:srgbClr val="C00000"/>
              </a:buClr>
              <a:buSzPct val="150000"/>
              <a:buFont typeface="Wingdings" pitchFamily="2" charset="2"/>
              <a:buChar char="ü"/>
            </a:pPr>
            <a:r>
              <a:rPr lang="ru-RU" sz="2000" dirty="0" smtClean="0"/>
              <a:t>Сделайте внедрение и напишите кейс</a:t>
            </a:r>
            <a:endParaRPr lang="ru-RU"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C:\Users\aches\AppData\Local\Microsoft\Windows\Temporary Internet Files\Content.IE5\OYHP1IU1\MCj02158800000[1].wmf"/>
          <p:cNvPicPr>
            <a:picLocks noChangeAspect="1" noChangeArrowheads="1"/>
          </p:cNvPicPr>
          <p:nvPr/>
        </p:nvPicPr>
        <p:blipFill>
          <a:blip r:embed="rId3"/>
          <a:srcRect/>
          <a:stretch>
            <a:fillRect/>
          </a:stretch>
        </p:blipFill>
        <p:spPr bwMode="auto">
          <a:xfrm>
            <a:off x="5682343" y="1983014"/>
            <a:ext cx="3312206" cy="3510177"/>
          </a:xfrm>
          <a:prstGeom prst="rect">
            <a:avLst/>
          </a:prstGeom>
          <a:noFill/>
        </p:spPr>
      </p:pic>
      <p:sp>
        <p:nvSpPr>
          <p:cNvPr id="5" name="Rectangle 4"/>
          <p:cNvSpPr/>
          <p:nvPr/>
        </p:nvSpPr>
        <p:spPr>
          <a:xfrm>
            <a:off x="142844" y="1500174"/>
            <a:ext cx="5500726" cy="4708981"/>
          </a:xfrm>
          <a:prstGeom prst="rect">
            <a:avLst/>
          </a:prstGeom>
        </p:spPr>
        <p:txBody>
          <a:bodyPr wrap="square">
            <a:spAutoFit/>
          </a:bodyPr>
          <a:lstStyle/>
          <a:p>
            <a:pPr algn="l">
              <a:buClr>
                <a:srgbClr val="C00000"/>
              </a:buClr>
              <a:buSzPct val="150000"/>
              <a:buFont typeface="Wingdings" pitchFamily="2" charset="2"/>
              <a:buChar char="ü"/>
            </a:pPr>
            <a:r>
              <a:rPr lang="ru-RU" sz="2000" b="0" dirty="0" smtClean="0">
                <a:solidFill>
                  <a:schemeClr val="bg2"/>
                </a:solidFill>
              </a:rPr>
              <a:t>Оцените Ваши возможности по развитию направления</a:t>
            </a:r>
          </a:p>
          <a:p>
            <a:pPr algn="l">
              <a:buClr>
                <a:srgbClr val="C00000"/>
              </a:buClr>
              <a:buSzPct val="150000"/>
              <a:buFont typeface="Wingdings" pitchFamily="2" charset="2"/>
              <a:buChar char="ü"/>
            </a:pPr>
            <a:r>
              <a:rPr lang="ru-RU" sz="2000" b="0" dirty="0" smtClean="0">
                <a:solidFill>
                  <a:schemeClr val="bg2"/>
                </a:solidFill>
              </a:rPr>
              <a:t>Оцените с помощью Microsoft:</a:t>
            </a:r>
          </a:p>
          <a:p>
            <a:pPr lvl="1" algn="l">
              <a:buClr>
                <a:srgbClr val="C00000"/>
              </a:buClr>
              <a:buSzPct val="150000"/>
              <a:buFont typeface="Wingdings" pitchFamily="2" charset="2"/>
              <a:buChar char="ü"/>
            </a:pPr>
            <a:r>
              <a:rPr lang="ru-RU" sz="1800" b="0" dirty="0" smtClean="0">
                <a:solidFill>
                  <a:schemeClr val="bg2"/>
                </a:solidFill>
              </a:rPr>
              <a:t>Перспективы развития направления</a:t>
            </a:r>
          </a:p>
          <a:p>
            <a:pPr lvl="1" algn="l">
              <a:buClr>
                <a:srgbClr val="C00000"/>
              </a:buClr>
              <a:buSzPct val="150000"/>
              <a:buFont typeface="Wingdings" pitchFamily="2" charset="2"/>
              <a:buChar char="ü"/>
            </a:pPr>
            <a:r>
              <a:rPr lang="ru-RU" sz="1800" b="0" dirty="0" smtClean="0">
                <a:solidFill>
                  <a:schemeClr val="bg2"/>
                </a:solidFill>
              </a:rPr>
              <a:t>Инвестиционную привлекательность решения (</a:t>
            </a:r>
            <a:r>
              <a:rPr lang="ru-RU" sz="1800" b="0" dirty="0" err="1" smtClean="0">
                <a:solidFill>
                  <a:schemeClr val="bg2"/>
                </a:solidFill>
              </a:rPr>
              <a:t>Profitability</a:t>
            </a:r>
            <a:r>
              <a:rPr lang="ru-RU" sz="1800" b="0" dirty="0" smtClean="0">
                <a:solidFill>
                  <a:schemeClr val="bg2"/>
                </a:solidFill>
              </a:rPr>
              <a:t> </a:t>
            </a:r>
            <a:r>
              <a:rPr lang="ru-RU" sz="1800" b="0" dirty="0" err="1" smtClean="0">
                <a:solidFill>
                  <a:schemeClr val="bg2"/>
                </a:solidFill>
              </a:rPr>
              <a:t>tool</a:t>
            </a:r>
            <a:r>
              <a:rPr lang="ru-RU" sz="1800" b="0" dirty="0" smtClean="0">
                <a:solidFill>
                  <a:schemeClr val="bg2"/>
                </a:solidFill>
              </a:rPr>
              <a:t>)</a:t>
            </a:r>
          </a:p>
          <a:p>
            <a:pPr algn="l">
              <a:buClr>
                <a:srgbClr val="C00000"/>
              </a:buClr>
              <a:buSzPct val="150000"/>
              <a:buFont typeface="Wingdings" pitchFamily="2" charset="2"/>
              <a:buChar char="ü"/>
            </a:pPr>
            <a:r>
              <a:rPr lang="ru-RU" sz="2000" b="0" dirty="0" smtClean="0">
                <a:solidFill>
                  <a:schemeClr val="bg2"/>
                </a:solidFill>
              </a:rPr>
              <a:t>Подготовьте план развития</a:t>
            </a:r>
          </a:p>
          <a:p>
            <a:pPr lvl="1" algn="l">
              <a:buClr>
                <a:srgbClr val="C00000"/>
              </a:buClr>
              <a:buSzPct val="150000"/>
              <a:buFont typeface="Wingdings" pitchFamily="2" charset="2"/>
              <a:buChar char="ü"/>
            </a:pPr>
            <a:r>
              <a:rPr lang="ru-RU" sz="1800" b="0" dirty="0" smtClean="0">
                <a:solidFill>
                  <a:schemeClr val="bg2"/>
                </a:solidFill>
              </a:rPr>
              <a:t>Продвижение решения</a:t>
            </a:r>
          </a:p>
          <a:p>
            <a:pPr lvl="1" algn="l">
              <a:buClr>
                <a:srgbClr val="C00000"/>
              </a:buClr>
              <a:buSzPct val="150000"/>
              <a:buFont typeface="Wingdings" pitchFamily="2" charset="2"/>
              <a:buChar char="ü"/>
            </a:pPr>
            <a:r>
              <a:rPr lang="ru-RU" sz="1800" b="0" dirty="0" smtClean="0">
                <a:solidFill>
                  <a:schemeClr val="bg2"/>
                </a:solidFill>
              </a:rPr>
              <a:t>Продажи</a:t>
            </a:r>
          </a:p>
          <a:p>
            <a:pPr lvl="1" algn="l">
              <a:buClr>
                <a:srgbClr val="C00000"/>
              </a:buClr>
              <a:buSzPct val="150000"/>
              <a:buFont typeface="Wingdings" pitchFamily="2" charset="2"/>
              <a:buChar char="ü"/>
            </a:pPr>
            <a:r>
              <a:rPr lang="ru-RU" sz="1800" b="0" dirty="0" smtClean="0">
                <a:solidFill>
                  <a:schemeClr val="bg2"/>
                </a:solidFill>
              </a:rPr>
              <a:t>Обучение</a:t>
            </a:r>
            <a:endParaRPr lang="ru-RU" sz="2000" b="0" dirty="0" smtClean="0">
              <a:solidFill>
                <a:schemeClr val="bg2"/>
              </a:solidFill>
            </a:endParaRPr>
          </a:p>
          <a:p>
            <a:pPr algn="l">
              <a:buClr>
                <a:srgbClr val="C00000"/>
              </a:buClr>
              <a:buSzPct val="150000"/>
              <a:buFont typeface="Wingdings" pitchFamily="2" charset="2"/>
              <a:buChar char="ü"/>
            </a:pPr>
            <a:r>
              <a:rPr lang="ru-RU" sz="2000" b="0" dirty="0" smtClean="0">
                <a:solidFill>
                  <a:schemeClr val="bg2"/>
                </a:solidFill>
              </a:rPr>
              <a:t>Используйте ресурсы Microsoft для продажи решений</a:t>
            </a:r>
          </a:p>
          <a:p>
            <a:pPr lvl="1" algn="l">
              <a:buClr>
                <a:srgbClr val="C00000"/>
              </a:buClr>
              <a:buSzPct val="150000"/>
              <a:buFont typeface="Wingdings" pitchFamily="2" charset="2"/>
              <a:buChar char="ü"/>
            </a:pPr>
            <a:r>
              <a:rPr lang="ru-RU" sz="1800" b="0" dirty="0" smtClean="0">
                <a:solidFill>
                  <a:schemeClr val="bg2"/>
                </a:solidFill>
              </a:rPr>
              <a:t>Круглые столы</a:t>
            </a:r>
          </a:p>
          <a:p>
            <a:pPr lvl="1" algn="l">
              <a:buClr>
                <a:srgbClr val="C00000"/>
              </a:buClr>
              <a:buSzPct val="150000"/>
              <a:buFont typeface="Wingdings" pitchFamily="2" charset="2"/>
              <a:buChar char="ü"/>
            </a:pPr>
            <a:r>
              <a:rPr lang="ru-RU" sz="1800" b="0" dirty="0" smtClean="0">
                <a:solidFill>
                  <a:schemeClr val="bg2"/>
                </a:solidFill>
              </a:rPr>
              <a:t>Профилирование клиентской базы</a:t>
            </a:r>
          </a:p>
          <a:p>
            <a:pPr lvl="1" algn="l">
              <a:buClr>
                <a:srgbClr val="C00000"/>
              </a:buClr>
              <a:buSzPct val="150000"/>
              <a:buFont typeface="Wingdings" pitchFamily="2" charset="2"/>
              <a:buChar char="ü"/>
            </a:pPr>
            <a:r>
              <a:rPr lang="ru-RU" sz="1800" b="0" dirty="0" smtClean="0">
                <a:solidFill>
                  <a:schemeClr val="bg2"/>
                </a:solidFill>
              </a:rPr>
              <a:t>Участие в сделках</a:t>
            </a:r>
          </a:p>
          <a:p>
            <a:pPr lvl="1" algn="l">
              <a:buClr>
                <a:srgbClr val="C00000"/>
              </a:buClr>
              <a:buSzPct val="150000"/>
              <a:buFont typeface="Wingdings" pitchFamily="2" charset="2"/>
              <a:buChar char="ü"/>
            </a:pPr>
            <a:r>
              <a:rPr lang="ru-RU" sz="1800" b="0" dirty="0" smtClean="0">
                <a:solidFill>
                  <a:schemeClr val="bg2"/>
                </a:solidFill>
              </a:rPr>
              <a:t>…</a:t>
            </a:r>
            <a:endParaRPr lang="ru-RU" sz="2000" b="0" dirty="0" smtClean="0">
              <a:solidFill>
                <a:schemeClr val="bg2"/>
              </a:solidFill>
            </a:endParaRPr>
          </a:p>
        </p:txBody>
      </p:sp>
      <p:sp>
        <p:nvSpPr>
          <p:cNvPr id="6" name="Заголовок 5"/>
          <p:cNvSpPr>
            <a:spLocks noGrp="1"/>
          </p:cNvSpPr>
          <p:nvPr>
            <p:ph type="title"/>
          </p:nvPr>
        </p:nvSpPr>
        <p:spPr>
          <a:xfrm>
            <a:off x="382588" y="228600"/>
            <a:ext cx="8380412" cy="480131"/>
          </a:xfrm>
        </p:spPr>
        <p:txBody>
          <a:bodyPr/>
          <a:lstStyle/>
          <a:p>
            <a:r>
              <a:rPr lang="ru-RU" sz="2800" dirty="0" smtClean="0"/>
              <a:t>Как построить направление продажи решений?</a:t>
            </a:r>
            <a:endParaRPr lang="ru-RU"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348355" y="847321"/>
          <a:ext cx="4610861" cy="5473044"/>
        </p:xfrm>
        <a:graphic>
          <a:graphicData uri="http://schemas.openxmlformats.org/drawingml/2006/table">
            <a:tbl>
              <a:tblPr/>
              <a:tblGrid>
                <a:gridCol w="2020741"/>
                <a:gridCol w="870816"/>
                <a:gridCol w="859652"/>
                <a:gridCol w="859652"/>
              </a:tblGrid>
              <a:tr h="190251">
                <a:tc>
                  <a:txBody>
                    <a:bodyPr/>
                    <a:lstStyle/>
                    <a:p>
                      <a:pPr algn="l" fontAlgn="b"/>
                      <a:r>
                        <a:rPr lang="ru-RU" sz="1200" b="1" i="0" u="none" strike="noStrike" dirty="0">
                          <a:solidFill>
                            <a:srgbClr val="FFFFFF"/>
                          </a:solidFill>
                          <a:latin typeface="Calibri"/>
                        </a:rPr>
                        <a:t> </a:t>
                      </a:r>
                    </a:p>
                  </a:txBody>
                  <a:tcPr marL="0" marR="0" marT="0"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ru-RU" sz="1200" b="1" i="0" u="none" strike="noStrike">
                          <a:solidFill>
                            <a:srgbClr val="FFFFFF"/>
                          </a:solidFill>
                          <a:latin typeface="Calibri"/>
                        </a:rPr>
                        <a:t>1 год (тыс.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ru-RU" sz="1200" b="1" i="0" u="none" strike="noStrike">
                          <a:solidFill>
                            <a:srgbClr val="FFFFFF"/>
                          </a:solidFill>
                          <a:latin typeface="Calibri"/>
                        </a:rPr>
                        <a:t>2 год (тыс.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ru-RU" sz="1200" b="1" i="0" u="none" strike="noStrike">
                          <a:solidFill>
                            <a:srgbClr val="FFFFFF"/>
                          </a:solidFill>
                          <a:latin typeface="Calibri"/>
                        </a:rPr>
                        <a:t>3 год (тыс.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90251">
                <a:tc>
                  <a:txBody>
                    <a:bodyPr/>
                    <a:lstStyle/>
                    <a:p>
                      <a:pPr algn="l" fontAlgn="b"/>
                      <a:r>
                        <a:rPr lang="ru-RU" sz="1200" b="0" i="0" u="none" strike="noStrike">
                          <a:solidFill>
                            <a:srgbClr val="000000"/>
                          </a:solidFill>
                          <a:latin typeface="Calibri"/>
                        </a:rPr>
                        <a:t>Доход (тыс. долл)</a:t>
                      </a:r>
                    </a:p>
                  </a:txBody>
                  <a:tcPr marL="0" marR="0" marT="0"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fontAlgn="b"/>
                      <a:r>
                        <a:rPr lang="ru-RU" sz="12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fontAlgn="b"/>
                      <a:r>
                        <a:rPr lang="ru-RU" sz="12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fontAlgn="b"/>
                      <a:r>
                        <a:rPr lang="ru-RU" sz="12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r>
              <a:tr h="380500">
                <a:tc>
                  <a:txBody>
                    <a:bodyPr/>
                    <a:lstStyle/>
                    <a:p>
                      <a:pPr algn="l" fontAlgn="b"/>
                      <a:r>
                        <a:rPr lang="ru-RU" sz="1200" b="0" i="0" u="none" strike="noStrike">
                          <a:solidFill>
                            <a:srgbClr val="000000"/>
                          </a:solidFill>
                          <a:latin typeface="Calibri"/>
                        </a:rPr>
                        <a:t>Количество проектов в год</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10,0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380500">
                <a:tc>
                  <a:txBody>
                    <a:bodyPr/>
                    <a:lstStyle/>
                    <a:p>
                      <a:pPr algn="l" fontAlgn="b"/>
                      <a:r>
                        <a:rPr lang="ru-RU" sz="1200" b="0" i="0" u="none" strike="noStrike">
                          <a:solidFill>
                            <a:srgbClr val="000000"/>
                          </a:solidFill>
                          <a:latin typeface="Calibri"/>
                        </a:rPr>
                        <a:t>Средняя стоимость услуг в проекте</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82,5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82,5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82,5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80500">
                <a:tc>
                  <a:txBody>
                    <a:bodyPr/>
                    <a:lstStyle/>
                    <a:p>
                      <a:pPr algn="l" fontAlgn="b"/>
                      <a:r>
                        <a:rPr lang="ru-RU" sz="1200" b="0" i="0" u="none" strike="noStrike">
                          <a:solidFill>
                            <a:srgbClr val="000000"/>
                          </a:solidFill>
                          <a:latin typeface="Calibri"/>
                        </a:rPr>
                        <a:t>Средняя стоимость лицензий на ПО</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60,3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60,3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60,3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dirty="0">
                          <a:solidFill>
                            <a:srgbClr val="000000"/>
                          </a:solidFill>
                          <a:latin typeface="Calibri"/>
                        </a:rPr>
                        <a:t>Общая стоимость ПО</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180,8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301,3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602,6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251">
                <a:tc>
                  <a:txBody>
                    <a:bodyPr/>
                    <a:lstStyle/>
                    <a:p>
                      <a:pPr algn="l" fontAlgn="b"/>
                      <a:r>
                        <a:rPr lang="ru-RU" sz="1200" b="0" i="0" u="none" strike="noStrike" dirty="0" smtClean="0">
                          <a:solidFill>
                            <a:srgbClr val="000000"/>
                          </a:solidFill>
                          <a:latin typeface="Calibri"/>
                        </a:rPr>
                        <a:t>Общая</a:t>
                      </a:r>
                      <a:r>
                        <a:rPr lang="ru-RU" sz="1200" b="0" i="0" u="none" strike="noStrike" baseline="0" dirty="0" smtClean="0">
                          <a:solidFill>
                            <a:srgbClr val="000000"/>
                          </a:solidFill>
                          <a:latin typeface="Calibri"/>
                        </a:rPr>
                        <a:t> </a:t>
                      </a:r>
                      <a:r>
                        <a:rPr lang="ru-RU" sz="1200" b="0" i="0" u="none" strike="noStrike" dirty="0" smtClean="0">
                          <a:solidFill>
                            <a:srgbClr val="000000"/>
                          </a:solidFill>
                          <a:latin typeface="Calibri"/>
                        </a:rPr>
                        <a:t>стоимость </a:t>
                      </a:r>
                      <a:r>
                        <a:rPr lang="ru-RU" sz="1200" b="0" i="0" u="none" strike="noStrike" dirty="0">
                          <a:solidFill>
                            <a:srgbClr val="000000"/>
                          </a:solidFill>
                          <a:latin typeface="Calibri"/>
                        </a:rPr>
                        <a:t>сервиса</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247,4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412,4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824,8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a:solidFill>
                            <a:srgbClr val="000000"/>
                          </a:solidFill>
                          <a:latin typeface="Calibri"/>
                        </a:rPr>
                        <a:t>Ребейты </a:t>
                      </a:r>
                      <a:r>
                        <a:rPr lang="en-US" sz="1200" b="0" i="0" u="none" strike="noStrike">
                          <a:solidFill>
                            <a:srgbClr val="000000"/>
                          </a:solidFill>
                          <a:latin typeface="Calibri"/>
                        </a:rPr>
                        <a:t>MS CLUB</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1,8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3,0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6,0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251">
                <a:tc>
                  <a:txBody>
                    <a:bodyPr/>
                    <a:lstStyle/>
                    <a:p>
                      <a:pPr algn="l" fontAlgn="b"/>
                      <a:r>
                        <a:rPr lang="ru-RU" sz="1200" b="1" i="0" u="none" strike="noStrike">
                          <a:solidFill>
                            <a:srgbClr val="000000"/>
                          </a:solidFill>
                          <a:latin typeface="Calibri"/>
                        </a:rPr>
                        <a:t>Общий доход</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1" i="0" u="none" strike="noStrike">
                          <a:solidFill>
                            <a:srgbClr val="000000"/>
                          </a:solidFill>
                          <a:latin typeface="Calibri"/>
                        </a:rPr>
                        <a:t>430,0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1" i="0" u="none" strike="noStrike">
                          <a:solidFill>
                            <a:srgbClr val="000000"/>
                          </a:solidFill>
                          <a:latin typeface="Calibri"/>
                        </a:rPr>
                        <a:t>716,7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1" i="0" u="none" strike="noStrike">
                          <a:solidFill>
                            <a:srgbClr val="000000"/>
                          </a:solidFill>
                          <a:latin typeface="Calibri"/>
                        </a:rPr>
                        <a:t>1433,4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a:solidFill>
                            <a:srgbClr val="000000"/>
                          </a:solidFill>
                          <a:latin typeface="Calibri"/>
                        </a:rPr>
                        <a:t>Затраты (тыс.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fontAlgn="b"/>
                      <a:r>
                        <a:rPr lang="ru-RU" sz="12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fontAlgn="b"/>
                      <a:r>
                        <a:rPr lang="ru-RU" sz="12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fontAlgn="b"/>
                      <a:r>
                        <a:rPr lang="ru-RU" sz="12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r>
              <a:tr h="190251">
                <a:tc>
                  <a:txBody>
                    <a:bodyPr/>
                    <a:lstStyle/>
                    <a:p>
                      <a:pPr algn="l" fontAlgn="b"/>
                      <a:r>
                        <a:rPr lang="ru-RU" sz="1200" b="0" i="0" u="none" strike="noStrike">
                          <a:solidFill>
                            <a:srgbClr val="000000"/>
                          </a:solidFill>
                          <a:latin typeface="Calibri"/>
                        </a:rPr>
                        <a:t>Закупочная стоимость ПО</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162,7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271,2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542,3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a:solidFill>
                            <a:srgbClr val="000000"/>
                          </a:solidFill>
                          <a:latin typeface="Calibri"/>
                        </a:rPr>
                        <a:t>Зарплата продавцов</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39,4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53,7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107,4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251">
                <a:tc>
                  <a:txBody>
                    <a:bodyPr/>
                    <a:lstStyle/>
                    <a:p>
                      <a:pPr algn="l" fontAlgn="b"/>
                      <a:r>
                        <a:rPr lang="ru-RU" sz="1200" b="0" i="0" u="none" strike="noStrike">
                          <a:solidFill>
                            <a:srgbClr val="000000"/>
                          </a:solidFill>
                          <a:latin typeface="Calibri"/>
                        </a:rPr>
                        <a:t>Зарплата технических специалистов</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72,0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108,0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216,0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a:solidFill>
                            <a:srgbClr val="000000"/>
                          </a:solidFill>
                          <a:latin typeface="Calibri"/>
                        </a:rPr>
                        <a:t>Настольные ПК для сотрудников</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4,5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1,5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6,0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251">
                <a:tc>
                  <a:txBody>
                    <a:bodyPr/>
                    <a:lstStyle/>
                    <a:p>
                      <a:pPr algn="l" fontAlgn="b"/>
                      <a:r>
                        <a:rPr lang="ru-RU" sz="1200" b="0" i="0" u="none" strike="noStrike">
                          <a:solidFill>
                            <a:srgbClr val="000000"/>
                          </a:solidFill>
                          <a:latin typeface="Calibri"/>
                        </a:rPr>
                        <a:t>Сервера</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4,0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a:solidFill>
                            <a:srgbClr val="000000"/>
                          </a:solidFill>
                          <a:latin typeface="Calibri"/>
                        </a:rPr>
                        <a:t>Обучение продавцов</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0,2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0,2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251">
                <a:tc>
                  <a:txBody>
                    <a:bodyPr/>
                    <a:lstStyle/>
                    <a:p>
                      <a:pPr algn="l" fontAlgn="b"/>
                      <a:r>
                        <a:rPr lang="ru-RU" sz="1200" b="0" i="0" u="none" strike="noStrike">
                          <a:solidFill>
                            <a:srgbClr val="000000"/>
                          </a:solidFill>
                          <a:latin typeface="Calibri"/>
                        </a:rPr>
                        <a:t>Обучение технических специалистов</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2,8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4,2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0" i="0" u="none" strike="noStrike">
                          <a:solidFill>
                            <a:srgbClr val="000000"/>
                          </a:solidFill>
                          <a:latin typeface="Calibri"/>
                        </a:rPr>
                        <a:t>Маркетинг</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570750">
                <a:tc>
                  <a:txBody>
                    <a:bodyPr/>
                    <a:lstStyle/>
                    <a:p>
                      <a:pPr algn="l" fontAlgn="b"/>
                      <a:r>
                        <a:rPr lang="ru-RU" sz="1200" b="0" i="0" u="none" strike="noStrike" dirty="0">
                          <a:solidFill>
                            <a:srgbClr val="000000"/>
                          </a:solidFill>
                          <a:latin typeface="Calibri"/>
                        </a:rPr>
                        <a:t>Другое</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r" fontAlgn="b"/>
                      <a:r>
                        <a:rPr lang="ru-RU" sz="1200" b="0" i="0" u="none" strike="noStrike">
                          <a:solidFill>
                            <a:srgbClr val="000000"/>
                          </a:solidFill>
                          <a:latin typeface="Calibri"/>
                        </a:rPr>
                        <a:t>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190251">
                <a:tc>
                  <a:txBody>
                    <a:bodyPr/>
                    <a:lstStyle/>
                    <a:p>
                      <a:pPr algn="l" fontAlgn="b"/>
                      <a:r>
                        <a:rPr lang="ru-RU" sz="1200" b="1" i="0" u="none" strike="noStrike">
                          <a:solidFill>
                            <a:srgbClr val="000000"/>
                          </a:solidFill>
                          <a:latin typeface="Calibri"/>
                        </a:rPr>
                        <a:t>Общие затраты</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1" i="0" u="none" strike="noStrike">
                          <a:solidFill>
                            <a:srgbClr val="000000"/>
                          </a:solidFill>
                          <a:latin typeface="Calibri"/>
                        </a:rPr>
                        <a:t>290,6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1" i="0" u="none" strike="noStrike">
                          <a:solidFill>
                            <a:srgbClr val="000000"/>
                          </a:solidFill>
                          <a:latin typeface="Calibri"/>
                        </a:rPr>
                        <a:t>440,7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ru-RU" sz="1200" b="1" i="0" u="none" strike="noStrike">
                          <a:solidFill>
                            <a:srgbClr val="000000"/>
                          </a:solidFill>
                          <a:latin typeface="Calibri"/>
                        </a:rPr>
                        <a:t>881,0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190251">
                <a:tc>
                  <a:txBody>
                    <a:bodyPr/>
                    <a:lstStyle/>
                    <a:p>
                      <a:pPr algn="l" fontAlgn="b"/>
                      <a:r>
                        <a:rPr lang="en-US" sz="1200" b="0" i="0" u="none" strike="noStrike">
                          <a:solidFill>
                            <a:srgbClr val="000000"/>
                          </a:solidFill>
                          <a:latin typeface="Calibri"/>
                        </a:rPr>
                        <a:t>EBIT</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ru-RU" sz="1200" b="0" i="0" u="none" strike="noStrike">
                          <a:solidFill>
                            <a:srgbClr val="000000"/>
                          </a:solidFill>
                          <a:latin typeface="Calibri"/>
                        </a:rPr>
                        <a:t>139,5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ru-RU" sz="1200" b="0" i="0" u="none" strike="noStrike">
                          <a:solidFill>
                            <a:srgbClr val="000000"/>
                          </a:solidFill>
                          <a:latin typeface="Calibri"/>
                        </a:rPr>
                        <a:t>276,0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r" fontAlgn="b"/>
                      <a:r>
                        <a:rPr lang="ru-RU" sz="1200" b="0" i="0" u="none" strike="noStrike" dirty="0">
                          <a:solidFill>
                            <a:srgbClr val="000000"/>
                          </a:solidFill>
                          <a:latin typeface="Calibri"/>
                        </a:rPr>
                        <a:t>552,4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r>
            </a:tbl>
          </a:graphicData>
        </a:graphic>
      </p:graphicFrame>
      <p:sp>
        <p:nvSpPr>
          <p:cNvPr id="5" name="Rectangle 4"/>
          <p:cNvSpPr/>
          <p:nvPr/>
        </p:nvSpPr>
        <p:spPr>
          <a:xfrm>
            <a:off x="124183" y="1033641"/>
            <a:ext cx="4286280" cy="5170646"/>
          </a:xfrm>
          <a:prstGeom prst="rect">
            <a:avLst/>
          </a:prstGeom>
        </p:spPr>
        <p:txBody>
          <a:bodyPr wrap="square">
            <a:spAutoFit/>
          </a:bodyPr>
          <a:lstStyle/>
          <a:p>
            <a:pPr algn="l">
              <a:buClr>
                <a:srgbClr val="C00000"/>
              </a:buClr>
              <a:buSzPct val="150000"/>
              <a:buFont typeface="Wingdings" pitchFamily="2" charset="2"/>
              <a:buChar char="ü"/>
            </a:pPr>
            <a:r>
              <a:rPr lang="ru-RU" sz="2000" b="0" dirty="0" smtClean="0">
                <a:solidFill>
                  <a:schemeClr val="bg2"/>
                </a:solidFill>
              </a:rPr>
              <a:t>Состав </a:t>
            </a:r>
            <a:r>
              <a:rPr lang="en-US" sz="2000" b="0" dirty="0" smtClean="0">
                <a:solidFill>
                  <a:schemeClr val="bg2"/>
                </a:solidFill>
              </a:rPr>
              <a:t>Profitability</a:t>
            </a:r>
            <a:r>
              <a:rPr lang="ru-RU" sz="2000" b="0" dirty="0" smtClean="0">
                <a:solidFill>
                  <a:schemeClr val="bg2"/>
                </a:solidFill>
              </a:rPr>
              <a:t> </a:t>
            </a:r>
            <a:r>
              <a:rPr lang="en-US" sz="2000" b="0" dirty="0" smtClean="0">
                <a:solidFill>
                  <a:schemeClr val="bg2"/>
                </a:solidFill>
              </a:rPr>
              <a:t>Tool</a:t>
            </a:r>
          </a:p>
          <a:p>
            <a:pPr lvl="1" algn="l">
              <a:buClr>
                <a:srgbClr val="C00000"/>
              </a:buClr>
              <a:buSzPct val="150000"/>
              <a:buFont typeface="Wingdings" pitchFamily="2" charset="2"/>
              <a:buChar char="ü"/>
            </a:pPr>
            <a:r>
              <a:rPr lang="ru-RU" sz="1800" b="0" dirty="0" smtClean="0">
                <a:solidFill>
                  <a:schemeClr val="bg2"/>
                </a:solidFill>
              </a:rPr>
              <a:t>Брошюра</a:t>
            </a:r>
          </a:p>
          <a:p>
            <a:pPr lvl="1" algn="l">
              <a:buClr>
                <a:srgbClr val="C00000"/>
              </a:buClr>
              <a:buSzPct val="150000"/>
              <a:buFont typeface="Wingdings" pitchFamily="2" charset="2"/>
              <a:buChar char="ü"/>
            </a:pPr>
            <a:r>
              <a:rPr lang="ru-RU" sz="1800" b="0" dirty="0" smtClean="0">
                <a:solidFill>
                  <a:schemeClr val="bg2"/>
                </a:solidFill>
              </a:rPr>
              <a:t>Калькулятор</a:t>
            </a:r>
            <a:endParaRPr lang="ru-RU" sz="2000" b="0" dirty="0" smtClean="0">
              <a:solidFill>
                <a:schemeClr val="bg2"/>
              </a:solidFill>
            </a:endParaRPr>
          </a:p>
          <a:p>
            <a:pPr algn="l">
              <a:buClr>
                <a:srgbClr val="C00000"/>
              </a:buClr>
              <a:buSzPct val="150000"/>
              <a:buFont typeface="Wingdings" pitchFamily="2" charset="2"/>
              <a:buChar char="ü"/>
            </a:pPr>
            <a:r>
              <a:rPr lang="ru-RU" sz="2000" b="0" dirty="0" smtClean="0">
                <a:solidFill>
                  <a:schemeClr val="bg2"/>
                </a:solidFill>
              </a:rPr>
              <a:t>Основные возможности</a:t>
            </a:r>
          </a:p>
          <a:p>
            <a:pPr lvl="1" algn="l">
              <a:buClr>
                <a:srgbClr val="C00000"/>
              </a:buClr>
              <a:buSzPct val="150000"/>
              <a:buFont typeface="Wingdings" pitchFamily="2" charset="2"/>
              <a:buChar char="ü"/>
            </a:pPr>
            <a:r>
              <a:rPr lang="ru-RU" sz="1800" b="0" dirty="0" smtClean="0">
                <a:solidFill>
                  <a:schemeClr val="bg2"/>
                </a:solidFill>
              </a:rPr>
              <a:t>Типовая структура доходов и затрат</a:t>
            </a:r>
          </a:p>
          <a:p>
            <a:pPr lvl="1" algn="l">
              <a:buClr>
                <a:srgbClr val="C00000"/>
              </a:buClr>
              <a:buSzPct val="150000"/>
              <a:buFont typeface="Wingdings" pitchFamily="2" charset="2"/>
              <a:buChar char="ü"/>
            </a:pPr>
            <a:r>
              <a:rPr lang="ru-RU" sz="1800" b="0" dirty="0" smtClean="0">
                <a:solidFill>
                  <a:schemeClr val="bg2"/>
                </a:solidFill>
              </a:rPr>
              <a:t>Определение числа необходимых специалистов</a:t>
            </a:r>
          </a:p>
          <a:p>
            <a:pPr lvl="1" algn="l">
              <a:buClr>
                <a:srgbClr val="C00000"/>
              </a:buClr>
              <a:buSzPct val="150000"/>
              <a:buFont typeface="Wingdings" pitchFamily="2" charset="2"/>
              <a:buChar char="ü"/>
            </a:pPr>
            <a:r>
              <a:rPr lang="ru-RU" sz="1800" b="0" dirty="0" smtClean="0">
                <a:solidFill>
                  <a:schemeClr val="bg2"/>
                </a:solidFill>
              </a:rPr>
              <a:t>Типовые спецификации ПО</a:t>
            </a:r>
          </a:p>
          <a:p>
            <a:pPr lvl="1" algn="l">
              <a:buClr>
                <a:srgbClr val="C00000"/>
              </a:buClr>
              <a:buSzPct val="150000"/>
              <a:buFont typeface="Wingdings" pitchFamily="2" charset="2"/>
              <a:buChar char="ü"/>
            </a:pPr>
            <a:r>
              <a:rPr lang="ru-RU" sz="1800" b="0" dirty="0" smtClean="0">
                <a:solidFill>
                  <a:schemeClr val="bg2"/>
                </a:solidFill>
              </a:rPr>
              <a:t>Типовые планы</a:t>
            </a:r>
            <a:r>
              <a:rPr lang="en-US" sz="1800" b="0" dirty="0" smtClean="0">
                <a:solidFill>
                  <a:schemeClr val="bg2"/>
                </a:solidFill>
              </a:rPr>
              <a:t>-</a:t>
            </a:r>
            <a:r>
              <a:rPr lang="ru-RU" sz="1800" b="0" dirty="0" smtClean="0">
                <a:solidFill>
                  <a:schemeClr val="bg2"/>
                </a:solidFill>
              </a:rPr>
              <a:t>графики работ по внедрению</a:t>
            </a:r>
          </a:p>
          <a:p>
            <a:pPr algn="l">
              <a:buClr>
                <a:srgbClr val="C00000"/>
              </a:buClr>
              <a:buSzPct val="150000"/>
              <a:buFont typeface="Wingdings" pitchFamily="2" charset="2"/>
              <a:buChar char="ü"/>
            </a:pPr>
            <a:r>
              <a:rPr lang="ru-RU" sz="2000" b="0" dirty="0" smtClean="0">
                <a:solidFill>
                  <a:schemeClr val="bg2"/>
                </a:solidFill>
              </a:rPr>
              <a:t>Основные направления</a:t>
            </a:r>
          </a:p>
          <a:p>
            <a:pPr lvl="1" algn="l">
              <a:buClr>
                <a:srgbClr val="C00000"/>
              </a:buClr>
              <a:buSzPct val="150000"/>
              <a:buFont typeface="Wingdings" pitchFamily="2" charset="2"/>
              <a:buChar char="ü"/>
            </a:pPr>
            <a:r>
              <a:rPr lang="en-US" sz="1800" b="0" dirty="0" smtClean="0">
                <a:solidFill>
                  <a:schemeClr val="bg2"/>
                </a:solidFill>
              </a:rPr>
              <a:t>Business Intelligence</a:t>
            </a:r>
          </a:p>
          <a:p>
            <a:pPr lvl="1" algn="l">
              <a:buClr>
                <a:srgbClr val="C00000"/>
              </a:buClr>
              <a:buSzPct val="150000"/>
              <a:buFont typeface="Wingdings" pitchFamily="2" charset="2"/>
              <a:buChar char="ü"/>
            </a:pPr>
            <a:r>
              <a:rPr lang="en-US" sz="1800" b="0" dirty="0" smtClean="0">
                <a:solidFill>
                  <a:schemeClr val="bg2"/>
                </a:solidFill>
              </a:rPr>
              <a:t>Enterprise Content Management</a:t>
            </a:r>
          </a:p>
          <a:p>
            <a:pPr lvl="1" algn="l">
              <a:buClr>
                <a:srgbClr val="C00000"/>
              </a:buClr>
              <a:buSzPct val="150000"/>
              <a:buFont typeface="Wingdings" pitchFamily="2" charset="2"/>
              <a:buChar char="ü"/>
            </a:pPr>
            <a:r>
              <a:rPr lang="en-US" sz="1800" b="0" dirty="0" smtClean="0">
                <a:solidFill>
                  <a:schemeClr val="bg2"/>
                </a:solidFill>
              </a:rPr>
              <a:t>Unified Communications</a:t>
            </a:r>
          </a:p>
          <a:p>
            <a:pPr lvl="1" algn="l">
              <a:buClr>
                <a:srgbClr val="C00000"/>
              </a:buClr>
              <a:buSzPct val="150000"/>
              <a:buFont typeface="Wingdings" pitchFamily="2" charset="2"/>
              <a:buChar char="ü"/>
            </a:pPr>
            <a:r>
              <a:rPr lang="en-US" sz="1800" b="0" dirty="0" smtClean="0">
                <a:solidFill>
                  <a:schemeClr val="bg2"/>
                </a:solidFill>
              </a:rPr>
              <a:t>Systems Management</a:t>
            </a:r>
          </a:p>
          <a:p>
            <a:pPr lvl="1" algn="l">
              <a:buClr>
                <a:srgbClr val="C00000"/>
              </a:buClr>
              <a:buSzPct val="150000"/>
              <a:buFont typeface="Wingdings" pitchFamily="2" charset="2"/>
              <a:buChar char="ü"/>
            </a:pPr>
            <a:r>
              <a:rPr lang="en-US" sz="1800" b="0" dirty="0" smtClean="0">
                <a:solidFill>
                  <a:schemeClr val="bg2"/>
                </a:solidFill>
              </a:rPr>
              <a:t>Virtualization</a:t>
            </a:r>
          </a:p>
          <a:p>
            <a:pPr lvl="1" algn="l">
              <a:buClr>
                <a:srgbClr val="C00000"/>
              </a:buClr>
              <a:buSzPct val="150000"/>
              <a:buFont typeface="Wingdings" pitchFamily="2" charset="2"/>
              <a:buChar char="ü"/>
            </a:pPr>
            <a:r>
              <a:rPr lang="en-US" sz="1800" b="0" dirty="0" smtClean="0">
                <a:solidFill>
                  <a:schemeClr val="bg2"/>
                </a:solidFill>
              </a:rPr>
              <a:t>CRM</a:t>
            </a:r>
            <a:endParaRPr lang="en-US" sz="2000" b="0" dirty="0" smtClean="0">
              <a:solidFill>
                <a:schemeClr val="bg2"/>
              </a:solidFill>
            </a:endParaRPr>
          </a:p>
        </p:txBody>
      </p:sp>
      <p:sp>
        <p:nvSpPr>
          <p:cNvPr id="6" name="Заголовок 5"/>
          <p:cNvSpPr>
            <a:spLocks noGrp="1"/>
          </p:cNvSpPr>
          <p:nvPr>
            <p:ph type="title"/>
          </p:nvPr>
        </p:nvSpPr>
        <p:spPr>
          <a:xfrm>
            <a:off x="382588" y="228600"/>
            <a:ext cx="8380412" cy="590931"/>
          </a:xfrm>
        </p:spPr>
        <p:txBody>
          <a:bodyPr/>
          <a:lstStyle/>
          <a:p>
            <a:r>
              <a:rPr lang="ru-RU" sz="3600" dirty="0" smtClean="0"/>
              <a:t>Экономическое обоснование</a:t>
            </a:r>
            <a:endParaRPr lang="ru-RU" sz="3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20705" y="1071546"/>
            <a:ext cx="7880385" cy="5786454"/>
          </a:xfrm>
          <a:prstGeom prst="rect">
            <a:avLst/>
          </a:prstGeom>
          <a:noFill/>
          <a:ln w="9525">
            <a:noFill/>
            <a:miter lim="800000"/>
            <a:headEnd/>
            <a:tailEnd/>
          </a:ln>
          <a:effectLst/>
        </p:spPr>
      </p:pic>
      <p:sp>
        <p:nvSpPr>
          <p:cNvPr id="4" name="Заголовок 3"/>
          <p:cNvSpPr>
            <a:spLocks noGrp="1"/>
          </p:cNvSpPr>
          <p:nvPr>
            <p:ph type="title"/>
          </p:nvPr>
        </p:nvSpPr>
        <p:spPr>
          <a:xfrm>
            <a:off x="382588" y="228600"/>
            <a:ext cx="8380412" cy="590931"/>
          </a:xfrm>
        </p:spPr>
        <p:txBody>
          <a:bodyPr/>
          <a:lstStyle/>
          <a:p>
            <a:r>
              <a:rPr lang="en-US" sz="3600" dirty="0" smtClean="0"/>
              <a:t>Profitability tool</a:t>
            </a:r>
            <a:endParaRPr lang="ru-RU" sz="36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3500430" y="857232"/>
            <a:ext cx="5479256" cy="6000768"/>
          </a:xfrm>
          <a:prstGeom prst="rect">
            <a:avLst/>
          </a:prstGeom>
          <a:noFill/>
          <a:ln w="9525">
            <a:noFill/>
            <a:miter lim="800000"/>
            <a:headEnd/>
            <a:tailEnd/>
          </a:ln>
          <a:effectLst/>
        </p:spPr>
      </p:pic>
      <p:sp>
        <p:nvSpPr>
          <p:cNvPr id="4" name="Заголовок 3"/>
          <p:cNvSpPr>
            <a:spLocks noGrp="1"/>
          </p:cNvSpPr>
          <p:nvPr>
            <p:ph type="title"/>
          </p:nvPr>
        </p:nvSpPr>
        <p:spPr>
          <a:xfrm>
            <a:off x="382588" y="228600"/>
            <a:ext cx="8380412" cy="590931"/>
          </a:xfrm>
        </p:spPr>
        <p:txBody>
          <a:bodyPr/>
          <a:lstStyle/>
          <a:p>
            <a:r>
              <a:rPr lang="en-US" sz="3600" dirty="0" smtClean="0"/>
              <a:t>Profitability tool</a:t>
            </a:r>
            <a:endParaRPr lang="ru-RU" sz="3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3000364" y="970883"/>
            <a:ext cx="5800737" cy="5887117"/>
          </a:xfrm>
          <a:prstGeom prst="rect">
            <a:avLst/>
          </a:prstGeom>
          <a:noFill/>
          <a:ln w="9525">
            <a:noFill/>
            <a:miter lim="800000"/>
            <a:headEnd/>
            <a:tailEnd/>
          </a:ln>
          <a:effectLst/>
        </p:spPr>
      </p:pic>
      <p:sp>
        <p:nvSpPr>
          <p:cNvPr id="4" name="Заголовок 3"/>
          <p:cNvSpPr>
            <a:spLocks noGrp="1"/>
          </p:cNvSpPr>
          <p:nvPr>
            <p:ph type="title"/>
          </p:nvPr>
        </p:nvSpPr>
        <p:spPr>
          <a:xfrm>
            <a:off x="382588" y="228600"/>
            <a:ext cx="8380412" cy="590931"/>
          </a:xfrm>
        </p:spPr>
        <p:txBody>
          <a:bodyPr/>
          <a:lstStyle/>
          <a:p>
            <a:r>
              <a:rPr lang="en-US" sz="3600" dirty="0" smtClean="0"/>
              <a:t>Profitability tool</a:t>
            </a:r>
            <a:endParaRPr lang="ru-RU" sz="36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594854" y="1000108"/>
            <a:ext cx="7977674" cy="5857892"/>
          </a:xfrm>
          <a:prstGeom prst="rect">
            <a:avLst/>
          </a:prstGeom>
          <a:noFill/>
          <a:ln w="9525">
            <a:noFill/>
            <a:miter lim="800000"/>
            <a:headEnd/>
            <a:tailEnd/>
          </a:ln>
          <a:effectLst/>
        </p:spPr>
      </p:pic>
      <p:sp>
        <p:nvSpPr>
          <p:cNvPr id="4" name="Заголовок 3"/>
          <p:cNvSpPr>
            <a:spLocks noGrp="1"/>
          </p:cNvSpPr>
          <p:nvPr>
            <p:ph type="title"/>
          </p:nvPr>
        </p:nvSpPr>
        <p:spPr>
          <a:xfrm>
            <a:off x="382588" y="228600"/>
            <a:ext cx="8380412" cy="590931"/>
          </a:xfrm>
        </p:spPr>
        <p:txBody>
          <a:bodyPr/>
          <a:lstStyle/>
          <a:p>
            <a:r>
              <a:rPr lang="en-US" sz="3600" dirty="0" smtClean="0"/>
              <a:t>Profitability tool</a:t>
            </a:r>
            <a:endParaRPr lang="ru-RU" sz="36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76200" y="1219200"/>
            <a:ext cx="5853122" cy="3581400"/>
          </a:xfrm>
        </p:spPr>
        <p:txBody>
          <a:bodyPr/>
          <a:lstStyle/>
          <a:p>
            <a:pPr>
              <a:buClr>
                <a:srgbClr val="C00000"/>
              </a:buClr>
              <a:buSzPct val="150000"/>
              <a:buFont typeface="Wingdings" pitchFamily="2" charset="2"/>
              <a:buChar char="ü"/>
            </a:pPr>
            <a:r>
              <a:rPr lang="ru-RU" sz="2800" dirty="0"/>
              <a:t>Увеличение объема сделки</a:t>
            </a:r>
          </a:p>
          <a:p>
            <a:pPr>
              <a:buClr>
                <a:srgbClr val="C00000"/>
              </a:buClr>
              <a:buSzPct val="150000"/>
              <a:buFont typeface="Wingdings" pitchFamily="2" charset="2"/>
              <a:buChar char="ü"/>
            </a:pPr>
            <a:r>
              <a:rPr lang="ru-RU" sz="2800" dirty="0"/>
              <a:t>Дополнительные деньги на сервисе</a:t>
            </a:r>
          </a:p>
          <a:p>
            <a:pPr>
              <a:buClr>
                <a:srgbClr val="C00000"/>
              </a:buClr>
              <a:buSzPct val="150000"/>
              <a:buFont typeface="Wingdings" pitchFamily="2" charset="2"/>
              <a:buChar char="ü"/>
            </a:pPr>
            <a:r>
              <a:rPr lang="ru-RU" sz="2800" dirty="0"/>
              <a:t>Установление отношений с бизнес –руководителями</a:t>
            </a:r>
          </a:p>
          <a:p>
            <a:pPr>
              <a:buClr>
                <a:srgbClr val="C00000"/>
              </a:buClr>
              <a:buSzPct val="150000"/>
              <a:buFont typeface="Wingdings" pitchFamily="2" charset="2"/>
              <a:buChar char="ü"/>
            </a:pPr>
            <a:r>
              <a:rPr lang="ru-RU" sz="2800" dirty="0"/>
              <a:t>Выделение на рынке</a:t>
            </a:r>
          </a:p>
          <a:p>
            <a:pPr>
              <a:buClr>
                <a:srgbClr val="C00000"/>
              </a:buClr>
              <a:buSzPct val="150000"/>
              <a:buFont typeface="Wingdings" pitchFamily="2" charset="2"/>
              <a:buChar char="ü"/>
            </a:pPr>
            <a:r>
              <a:rPr lang="ru-RU" sz="2800" dirty="0" smtClean="0"/>
              <a:t>Комплексное </a:t>
            </a:r>
            <a:r>
              <a:rPr lang="ru-RU" sz="2800" dirty="0"/>
              <a:t>предложение на платформе </a:t>
            </a:r>
            <a:r>
              <a:rPr lang="en-US" sz="2800" dirty="0"/>
              <a:t>Microsoft</a:t>
            </a:r>
            <a:endParaRPr lang="ru-RU" sz="2800" dirty="0"/>
          </a:p>
          <a:p>
            <a:pPr>
              <a:buClr>
                <a:srgbClr val="C00000"/>
              </a:buClr>
              <a:buSzPct val="150000"/>
              <a:buFont typeface="Wingdings" pitchFamily="2" charset="2"/>
              <a:buChar char="ü"/>
            </a:pPr>
            <a:endParaRPr lang="en-GB" sz="2800" dirty="0"/>
          </a:p>
        </p:txBody>
      </p:sp>
      <p:pic>
        <p:nvPicPr>
          <p:cNvPr id="66564" name="Picture 4" descr="Portal ang corporate screen"/>
          <p:cNvPicPr>
            <a:picLocks noChangeAspect="1" noChangeArrowheads="1"/>
          </p:cNvPicPr>
          <p:nvPr/>
        </p:nvPicPr>
        <p:blipFill>
          <a:blip r:embed="rId3"/>
          <a:srcRect/>
          <a:stretch>
            <a:fillRect/>
          </a:stretch>
        </p:blipFill>
        <p:spPr bwMode="auto">
          <a:xfrm>
            <a:off x="5486400" y="3352800"/>
            <a:ext cx="3349625" cy="2478088"/>
          </a:xfrm>
          <a:prstGeom prst="rect">
            <a:avLst/>
          </a:prstGeom>
          <a:noFill/>
        </p:spPr>
      </p:pic>
      <p:pic>
        <p:nvPicPr>
          <p:cNvPr id="66566" name="Picture 6" descr="tablet pc circle"/>
          <p:cNvPicPr>
            <a:picLocks noChangeAspect="1" noChangeArrowheads="1"/>
          </p:cNvPicPr>
          <p:nvPr/>
        </p:nvPicPr>
        <p:blipFill>
          <a:blip r:embed="rId4"/>
          <a:srcRect/>
          <a:stretch>
            <a:fillRect/>
          </a:stretch>
        </p:blipFill>
        <p:spPr bwMode="auto">
          <a:xfrm>
            <a:off x="5410200" y="2362200"/>
            <a:ext cx="3686175" cy="3695700"/>
          </a:xfrm>
          <a:prstGeom prst="rect">
            <a:avLst/>
          </a:prstGeom>
          <a:noFill/>
        </p:spPr>
      </p:pic>
      <p:sp>
        <p:nvSpPr>
          <p:cNvPr id="6" name="Заголовок 5"/>
          <p:cNvSpPr>
            <a:spLocks noGrp="1"/>
          </p:cNvSpPr>
          <p:nvPr>
            <p:ph type="title"/>
          </p:nvPr>
        </p:nvSpPr>
        <p:spPr>
          <a:xfrm>
            <a:off x="382588" y="228600"/>
            <a:ext cx="8380412" cy="590931"/>
          </a:xfrm>
        </p:spPr>
        <p:txBody>
          <a:bodyPr/>
          <a:lstStyle/>
          <a:p>
            <a:r>
              <a:rPr lang="ru-RU" sz="3600" dirty="0" smtClean="0"/>
              <a:t>Почему стоит поставлять решения?</a:t>
            </a:r>
            <a:endParaRPr lang="ru-RU" sz="36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588" y="228600"/>
            <a:ext cx="8380412" cy="590931"/>
          </a:xfrm>
        </p:spPr>
        <p:txBody>
          <a:bodyPr/>
          <a:lstStyle/>
          <a:p>
            <a:r>
              <a:rPr lang="ru-RU" sz="3600" dirty="0" smtClean="0"/>
              <a:t>Круглый стол</a:t>
            </a:r>
            <a:endParaRPr lang="ru-RU" sz="3600" dirty="0"/>
          </a:p>
        </p:txBody>
      </p:sp>
      <p:sp>
        <p:nvSpPr>
          <p:cNvPr id="3" name="Содержимое 2"/>
          <p:cNvSpPr>
            <a:spLocks noGrp="1"/>
          </p:cNvSpPr>
          <p:nvPr>
            <p:ph idx="1"/>
          </p:nvPr>
        </p:nvSpPr>
        <p:spPr>
          <a:xfrm>
            <a:off x="382588" y="1414463"/>
            <a:ext cx="8380412" cy="1569660"/>
          </a:xfrm>
        </p:spPr>
        <p:txBody>
          <a:bodyPr/>
          <a:lstStyle/>
          <a:p>
            <a:pPr algn="ctr">
              <a:buNone/>
            </a:pPr>
            <a:r>
              <a:rPr lang="ru-RU" dirty="0" smtClean="0"/>
              <a:t>16:30 – 18:00 Аудитория «</a:t>
            </a:r>
            <a:r>
              <a:rPr lang="en-US" dirty="0" smtClean="0"/>
              <a:t>A5</a:t>
            </a:r>
            <a:r>
              <a:rPr lang="ru-RU" dirty="0" smtClean="0"/>
              <a:t>»</a:t>
            </a:r>
            <a:endParaRPr lang="en-US" dirty="0" smtClean="0"/>
          </a:p>
          <a:p>
            <a:pPr algn="ctr">
              <a:buNone/>
            </a:pPr>
            <a:r>
              <a:rPr lang="ru-RU" dirty="0" smtClean="0"/>
              <a:t>«</a:t>
            </a:r>
            <a:r>
              <a:rPr lang="ru-RU" dirty="0" err="1" smtClean="0"/>
              <a:t>Востребованность</a:t>
            </a:r>
            <a:r>
              <a:rPr lang="ru-RU" dirty="0" smtClean="0"/>
              <a:t> сервисных услуг партнеров на рынке </a:t>
            </a:r>
            <a:r>
              <a:rPr lang="en-US" dirty="0" smtClean="0"/>
              <a:t>SMB</a:t>
            </a:r>
            <a:r>
              <a:rPr lang="ru-RU" dirty="0" smtClean="0"/>
              <a:t>»</a:t>
            </a:r>
            <a:endParaRPr lang="ru-RU"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0458" name="Rectangle 10"/>
          <p:cNvSpPr>
            <a:spLocks noGrp="1" noChangeArrowheads="1"/>
          </p:cNvSpPr>
          <p:nvPr>
            <p:ph type="ctrTitle"/>
          </p:nvPr>
        </p:nvSpPr>
        <p:spPr>
          <a:xfrm>
            <a:off x="679450" y="2927542"/>
            <a:ext cx="7843838" cy="750887"/>
          </a:xfrm>
        </p:spPr>
        <p:txBody>
          <a:bodyPr/>
          <a:lstStyle/>
          <a:p>
            <a:r>
              <a:rPr lang="ru-RU" dirty="0">
                <a:solidFill>
                  <a:srgbClr val="0D5795"/>
                </a:solidFill>
              </a:rPr>
              <a:t>СПАСИБО за ВНИМАНИЕ</a:t>
            </a:r>
          </a:p>
        </p:txBody>
      </p:sp>
      <p:sp>
        <p:nvSpPr>
          <p:cNvPr id="3" name="Rectangle 61"/>
          <p:cNvSpPr>
            <a:spLocks noGrp="1" noChangeArrowheads="1"/>
          </p:cNvSpPr>
          <p:nvPr>
            <p:ph type="subTitle" idx="1"/>
          </p:nvPr>
        </p:nvSpPr>
        <p:spPr>
          <a:xfrm>
            <a:off x="755650" y="3872374"/>
            <a:ext cx="7847013" cy="1569660"/>
          </a:xfrm>
          <a:noFill/>
          <a:ln/>
        </p:spPr>
        <p:txBody>
          <a:bodyPr/>
          <a:lstStyle/>
          <a:p>
            <a:pPr algn="r">
              <a:lnSpc>
                <a:spcPct val="100000"/>
              </a:lnSpc>
            </a:pPr>
            <a:r>
              <a:rPr lang="ru-RU" sz="2400" b="1" dirty="0" smtClean="0"/>
              <a:t>Максим Войцеховский</a:t>
            </a:r>
          </a:p>
          <a:p>
            <a:pPr algn="r">
              <a:lnSpc>
                <a:spcPct val="100000"/>
              </a:lnSpc>
            </a:pPr>
            <a:r>
              <a:rPr lang="ru-RU" sz="2400" b="1" dirty="0" smtClean="0"/>
              <a:t>Специалист по технологиям</a:t>
            </a:r>
          </a:p>
          <a:p>
            <a:pPr algn="r">
              <a:lnSpc>
                <a:spcPct val="100000"/>
              </a:lnSpc>
            </a:pPr>
            <a:r>
              <a:rPr lang="en-US" sz="2400" b="1" dirty="0" smtClean="0"/>
              <a:t>Microsoft</a:t>
            </a:r>
          </a:p>
          <a:p>
            <a:pPr algn="r">
              <a:lnSpc>
                <a:spcPct val="100000"/>
              </a:lnSpc>
            </a:pPr>
            <a:r>
              <a:rPr lang="en-US" sz="2400" b="1" dirty="0" smtClean="0">
                <a:hlinkClick r:id="rId4"/>
              </a:rPr>
              <a:t>maximvo@microsoft.com</a:t>
            </a:r>
            <a:r>
              <a:rPr lang="en-US" sz="2400" b="1"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28600" y="1600200"/>
            <a:ext cx="5410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l">
              <a:buClr>
                <a:srgbClr val="C00000"/>
              </a:buClr>
              <a:buSzPct val="150000"/>
              <a:buFont typeface="Wingdings" pitchFamily="2" charset="2"/>
              <a:buChar char="ü"/>
            </a:pPr>
            <a:r>
              <a:rPr lang="en-US" sz="3200" dirty="0" smtClean="0">
                <a:solidFill>
                  <a:schemeClr val="bg2"/>
                </a:solidFill>
              </a:rPr>
              <a:t> </a:t>
            </a:r>
            <a:r>
              <a:rPr lang="ru-RU" sz="3200" dirty="0" smtClean="0">
                <a:solidFill>
                  <a:schemeClr val="bg2"/>
                </a:solidFill>
              </a:rPr>
              <a:t>Обзор рынка ИТ</a:t>
            </a:r>
            <a:endParaRPr lang="en-US" sz="3200" dirty="0" smtClean="0">
              <a:solidFill>
                <a:schemeClr val="bg2"/>
              </a:solidFill>
            </a:endParaRPr>
          </a:p>
          <a:p>
            <a:pPr algn="l">
              <a:buClr>
                <a:srgbClr val="C00000"/>
              </a:buClr>
              <a:buSzPct val="150000"/>
              <a:buFont typeface="Wingdings" pitchFamily="2" charset="2"/>
              <a:buChar char="ü"/>
            </a:pPr>
            <a:r>
              <a:rPr lang="en-US" sz="3200" dirty="0" smtClean="0">
                <a:solidFill>
                  <a:schemeClr val="bg2"/>
                </a:solidFill>
              </a:rPr>
              <a:t> </a:t>
            </a:r>
            <a:r>
              <a:rPr lang="ru-RU" sz="3200" dirty="0" smtClean="0">
                <a:solidFill>
                  <a:schemeClr val="bg2"/>
                </a:solidFill>
              </a:rPr>
              <a:t>Особенности решений для СМБ</a:t>
            </a:r>
          </a:p>
          <a:p>
            <a:pPr algn="l">
              <a:buClr>
                <a:srgbClr val="C00000"/>
              </a:buClr>
              <a:buSzPct val="150000"/>
              <a:buFont typeface="Wingdings" pitchFamily="2" charset="2"/>
              <a:buChar char="ü"/>
            </a:pPr>
            <a:r>
              <a:rPr lang="en-US" sz="3200" dirty="0" smtClean="0">
                <a:solidFill>
                  <a:schemeClr val="bg2"/>
                </a:solidFill>
              </a:rPr>
              <a:t> </a:t>
            </a:r>
            <a:r>
              <a:rPr lang="ru-RU" sz="3200" dirty="0" smtClean="0">
                <a:solidFill>
                  <a:schemeClr val="bg2"/>
                </a:solidFill>
              </a:rPr>
              <a:t>Преимущества продажи и внедрения решений </a:t>
            </a:r>
            <a:r>
              <a:rPr lang="en-US" sz="3200" dirty="0" smtClean="0">
                <a:solidFill>
                  <a:schemeClr val="bg2"/>
                </a:solidFill>
              </a:rPr>
              <a:t>Microsoft</a:t>
            </a:r>
          </a:p>
          <a:p>
            <a:pPr algn="l">
              <a:buClr>
                <a:srgbClr val="C00000"/>
              </a:buClr>
              <a:buSzPct val="150000"/>
              <a:buFont typeface="Wingdings" pitchFamily="2" charset="2"/>
              <a:buChar char="ü"/>
            </a:pPr>
            <a:r>
              <a:rPr lang="ru-RU" sz="3200" dirty="0" smtClean="0">
                <a:solidFill>
                  <a:schemeClr val="bg2"/>
                </a:solidFill>
              </a:rPr>
              <a:t>Рекомендации по старту нового направления бизнеса</a:t>
            </a:r>
            <a:endParaRPr lang="en-US" sz="3200" dirty="0" smtClean="0">
              <a:solidFill>
                <a:schemeClr val="bg2"/>
              </a:solidFill>
            </a:endParaRPr>
          </a:p>
        </p:txBody>
      </p:sp>
      <p:pic>
        <p:nvPicPr>
          <p:cNvPr id="8" name="Picture 6" descr="clock illustration icon"/>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5292725" y="1447800"/>
            <a:ext cx="3851275" cy="4191000"/>
          </a:xfrm>
          <a:prstGeom prst="rect">
            <a:avLst/>
          </a:prstGeom>
          <a:noFill/>
        </p:spPr>
      </p:pic>
      <p:sp>
        <p:nvSpPr>
          <p:cNvPr id="5" name="Заголовок 4"/>
          <p:cNvSpPr>
            <a:spLocks noGrp="1"/>
          </p:cNvSpPr>
          <p:nvPr>
            <p:ph type="title"/>
          </p:nvPr>
        </p:nvSpPr>
        <p:spPr>
          <a:xfrm>
            <a:off x="382588" y="228600"/>
            <a:ext cx="8380412" cy="590931"/>
          </a:xfrm>
        </p:spPr>
        <p:txBody>
          <a:bodyPr/>
          <a:lstStyle/>
          <a:p>
            <a:r>
              <a:rPr lang="ru-RU" sz="3600" dirty="0" smtClean="0"/>
              <a:t>Содержание</a:t>
            </a:r>
            <a:endParaRPr lang="ru-RU" sz="3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6569" y="5847691"/>
            <a:ext cx="2087431" cy="223138"/>
          </a:xfrm>
          <a:prstGeom prst="rect">
            <a:avLst/>
          </a:prstGeom>
          <a:noFill/>
        </p:spPr>
        <p:txBody>
          <a:bodyPr wrap="none" rtlCol="0">
            <a:spAutoFit/>
          </a:bodyPr>
          <a:lstStyle/>
          <a:p>
            <a:r>
              <a:rPr lang="en-US" sz="1000" dirty="0" smtClean="0">
                <a:solidFill>
                  <a:schemeClr val="bg2"/>
                </a:solidFill>
              </a:rPr>
              <a:t>Intelligent Enterprise, 20.01.2009 </a:t>
            </a:r>
            <a:endParaRPr lang="ru-RU" sz="1000" dirty="0">
              <a:solidFill>
                <a:schemeClr val="bg2"/>
              </a:solidFill>
            </a:endParaRPr>
          </a:p>
        </p:txBody>
      </p:sp>
      <p:graphicFrame>
        <p:nvGraphicFramePr>
          <p:cNvPr id="6" name="Chart 5"/>
          <p:cNvGraphicFramePr/>
          <p:nvPr/>
        </p:nvGraphicFramePr>
        <p:xfrm>
          <a:off x="161505" y="1054358"/>
          <a:ext cx="8858312" cy="4907903"/>
        </p:xfrm>
        <a:graphic>
          <a:graphicData uri="http://schemas.openxmlformats.org/drawingml/2006/chart">
            <c:chart xmlns:c="http://schemas.openxmlformats.org/drawingml/2006/chart" xmlns:r="http://schemas.openxmlformats.org/officeDocument/2006/relationships" r:id="rId3"/>
          </a:graphicData>
        </a:graphic>
      </p:graphicFrame>
      <p:sp>
        <p:nvSpPr>
          <p:cNvPr id="7" name="Заголовок 6"/>
          <p:cNvSpPr>
            <a:spLocks noGrp="1"/>
          </p:cNvSpPr>
          <p:nvPr>
            <p:ph type="title"/>
          </p:nvPr>
        </p:nvSpPr>
        <p:spPr>
          <a:xfrm>
            <a:off x="382588" y="228600"/>
            <a:ext cx="8380412" cy="535531"/>
          </a:xfrm>
        </p:spPr>
        <p:txBody>
          <a:bodyPr/>
          <a:lstStyle/>
          <a:p>
            <a:r>
              <a:rPr lang="ru-RU" sz="3200" dirty="0" smtClean="0"/>
              <a:t>Изменение приоритетов в развитии ИТ</a:t>
            </a:r>
            <a:endParaRPr lang="ru-RU" sz="3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57200" y="1043254"/>
            <a:ext cx="8229600" cy="4840303"/>
          </a:xfrm>
        </p:spPr>
        <p:txBody>
          <a:bodyPr>
            <a:noAutofit/>
          </a:bodyPr>
          <a:lstStyle/>
          <a:p>
            <a:pPr>
              <a:buClr>
                <a:srgbClr val="C00000"/>
              </a:buClr>
              <a:buSzPct val="150000"/>
              <a:buFont typeface="Wingdings" pitchFamily="2" charset="2"/>
              <a:buChar char="ü"/>
            </a:pPr>
            <a:r>
              <a:rPr lang="ru-RU" sz="1600" i="1" dirty="0" smtClean="0"/>
              <a:t>Бизнес-руководство заинтересовано в росте биз</a:t>
            </a:r>
            <a:r>
              <a:rPr lang="ru-RU" sz="1600" i="1" dirty="0"/>
              <a:t>н</a:t>
            </a:r>
            <a:r>
              <a:rPr lang="ru-RU" sz="1600" i="1" dirty="0" smtClean="0"/>
              <a:t>еса в условиях роста рынка, они не видят необходимости в сокращениях издержек – следовательно уделяют мало внимания </a:t>
            </a:r>
            <a:r>
              <a:rPr lang="ru-RU" sz="1600" i="1" dirty="0" err="1" smtClean="0"/>
              <a:t>ИТ-проектам</a:t>
            </a:r>
            <a:r>
              <a:rPr lang="ru-RU" sz="1600" i="1" dirty="0" smtClean="0"/>
              <a:t>.</a:t>
            </a:r>
            <a:r>
              <a:rPr lang="en-US" sz="1600" i="1" dirty="0" smtClean="0"/>
              <a:t/>
            </a:r>
            <a:br>
              <a:rPr lang="en-US" sz="1600" i="1" dirty="0" smtClean="0"/>
            </a:br>
            <a:r>
              <a:rPr lang="en-US" sz="1600" i="1" dirty="0" smtClean="0"/>
              <a:t>					</a:t>
            </a:r>
            <a:r>
              <a:rPr lang="ru-RU" sz="1400" dirty="0" smtClean="0"/>
              <a:t>Директор крупной </a:t>
            </a:r>
            <a:r>
              <a:rPr lang="ru-RU" sz="1400" dirty="0" err="1" smtClean="0"/>
              <a:t>ИТ-компании</a:t>
            </a:r>
            <a:endParaRPr lang="ru-RU" sz="1400" dirty="0" smtClean="0"/>
          </a:p>
          <a:p>
            <a:pPr lvl="1" algn="r">
              <a:buClr>
                <a:srgbClr val="C00000"/>
              </a:buClr>
              <a:buSzPct val="150000"/>
              <a:buFont typeface="Wingdings" pitchFamily="2" charset="2"/>
              <a:buChar char="ü"/>
            </a:pPr>
            <a:endParaRPr lang="ru-RU" sz="1400" dirty="0" smtClean="0"/>
          </a:p>
          <a:p>
            <a:pPr>
              <a:buClr>
                <a:srgbClr val="C00000"/>
              </a:buClr>
              <a:buSzPct val="150000"/>
              <a:buFont typeface="Wingdings" pitchFamily="2" charset="2"/>
              <a:buChar char="ü"/>
            </a:pPr>
            <a:r>
              <a:rPr lang="ru-RU" sz="1600" i="1" dirty="0" smtClean="0"/>
              <a:t>Рост рынка диктует необходимость развития бизнеса, роста штата персонала и развития новых направлений деятельности. Хотя зачастую мы к этому организационно не готовы. Несмотря на увеличение доходности, прибыльность компании будет заметна только в перспективе нескольких лет из-за возрастающих издержек. </a:t>
            </a:r>
            <a:r>
              <a:rPr lang="en-US" sz="1600" i="1" dirty="0" smtClean="0"/>
              <a:t/>
            </a:r>
            <a:br>
              <a:rPr lang="en-US" sz="1600" i="1" dirty="0" smtClean="0"/>
            </a:br>
            <a:r>
              <a:rPr lang="en-US" sz="1600" i="1" dirty="0" smtClean="0"/>
              <a:t>			</a:t>
            </a:r>
            <a:r>
              <a:rPr lang="ru-RU" sz="1400" dirty="0" smtClean="0"/>
              <a:t>Собственник крупного производственного предприятия</a:t>
            </a:r>
          </a:p>
          <a:p>
            <a:pPr lvl="1" algn="r">
              <a:buClr>
                <a:srgbClr val="C00000"/>
              </a:buClr>
              <a:buSzPct val="150000"/>
              <a:buFont typeface="Wingdings" pitchFamily="2" charset="2"/>
              <a:buChar char="ü"/>
            </a:pPr>
            <a:endParaRPr lang="ru-RU" sz="1400" dirty="0" smtClean="0"/>
          </a:p>
          <a:p>
            <a:pPr>
              <a:buClr>
                <a:srgbClr val="C00000"/>
              </a:buClr>
              <a:buSzPct val="150000"/>
              <a:buFont typeface="Wingdings" pitchFamily="2" charset="2"/>
              <a:buChar char="ü"/>
            </a:pPr>
            <a:r>
              <a:rPr lang="ru-RU" sz="1600" i="1" dirty="0" smtClean="0"/>
              <a:t>Развитие бизнеса, связанного с проектной деятельностью сильно затруднено нехваткой квалифицированных кадров на рынке труда.</a:t>
            </a:r>
            <a:r>
              <a:rPr lang="en-US" sz="1600" i="1" dirty="0" smtClean="0"/>
              <a:t/>
            </a:r>
            <a:br>
              <a:rPr lang="en-US" sz="1600" i="1" dirty="0" smtClean="0"/>
            </a:br>
            <a:r>
              <a:rPr lang="en-US" sz="1600" i="1" dirty="0" smtClean="0"/>
              <a:t>					</a:t>
            </a:r>
            <a:r>
              <a:rPr lang="ru-RU" sz="1400" dirty="0" smtClean="0"/>
              <a:t>Директор средней </a:t>
            </a:r>
            <a:r>
              <a:rPr lang="ru-RU" sz="1400" dirty="0" err="1" smtClean="0"/>
              <a:t>ИТ-компании</a:t>
            </a:r>
            <a:endParaRPr lang="ru-RU" sz="1400" dirty="0" smtClean="0"/>
          </a:p>
          <a:p>
            <a:pPr lvl="1" algn="r">
              <a:buClr>
                <a:srgbClr val="C00000"/>
              </a:buClr>
              <a:buSzPct val="150000"/>
              <a:buFont typeface="Wingdings" pitchFamily="2" charset="2"/>
              <a:buChar char="ü"/>
            </a:pPr>
            <a:endParaRPr lang="ru-RU" sz="1400" dirty="0" smtClean="0"/>
          </a:p>
          <a:p>
            <a:pPr>
              <a:buClr>
                <a:srgbClr val="C00000"/>
              </a:buClr>
              <a:buSzPct val="150000"/>
              <a:buFont typeface="Wingdings" pitchFamily="2" charset="2"/>
              <a:buChar char="ü"/>
            </a:pPr>
            <a:r>
              <a:rPr lang="ru-RU" sz="1600" i="1" dirty="0" smtClean="0"/>
              <a:t>Чем дороже проект – тем лучше. Технологические преимущества, окупаемость и вероятность успешного внедрения являются второстепенными факторами.</a:t>
            </a:r>
            <a:r>
              <a:rPr lang="en-US" sz="1600" i="1" dirty="0" smtClean="0"/>
              <a:t/>
            </a:r>
            <a:br>
              <a:rPr lang="en-US" sz="1600" i="1" dirty="0" smtClean="0"/>
            </a:br>
            <a:r>
              <a:rPr lang="en-US" sz="1600" i="1" dirty="0" smtClean="0"/>
              <a:t>		</a:t>
            </a:r>
            <a:r>
              <a:rPr lang="ru-RU" sz="1400" dirty="0" smtClean="0"/>
              <a:t>Многочисленные менеджеры по продажам различных </a:t>
            </a:r>
            <a:r>
              <a:rPr lang="ru-RU" sz="1400" dirty="0" err="1" smtClean="0"/>
              <a:t>ИТ-компаний</a:t>
            </a:r>
            <a:endParaRPr lang="ru-RU" sz="1400" dirty="0" smtClean="0"/>
          </a:p>
          <a:p>
            <a:pPr>
              <a:buClr>
                <a:srgbClr val="C00000"/>
              </a:buClr>
              <a:buSzPct val="150000"/>
              <a:buFont typeface="Wingdings" pitchFamily="2" charset="2"/>
              <a:buChar char="ü"/>
            </a:pPr>
            <a:endParaRPr lang="ru-RU" sz="1600" dirty="0" smtClean="0"/>
          </a:p>
          <a:p>
            <a:pPr>
              <a:buClr>
                <a:srgbClr val="C00000"/>
              </a:buClr>
              <a:buSzPct val="150000"/>
              <a:buFont typeface="Wingdings" pitchFamily="2" charset="2"/>
              <a:buChar char="ü"/>
            </a:pPr>
            <a:endParaRPr lang="ru-RU" sz="1600" dirty="0"/>
          </a:p>
        </p:txBody>
      </p:sp>
      <p:sp>
        <p:nvSpPr>
          <p:cNvPr id="5" name="Заголовок 4"/>
          <p:cNvSpPr>
            <a:spLocks noGrp="1"/>
          </p:cNvSpPr>
          <p:nvPr>
            <p:ph type="title"/>
          </p:nvPr>
        </p:nvSpPr>
        <p:spPr>
          <a:xfrm>
            <a:off x="382588" y="228600"/>
            <a:ext cx="8380412" cy="590931"/>
          </a:xfrm>
        </p:spPr>
        <p:txBody>
          <a:bodyPr/>
          <a:lstStyle/>
          <a:p>
            <a:r>
              <a:rPr lang="ru-RU" sz="3600" dirty="0" smtClean="0"/>
              <a:t>А было счастье раньше?</a:t>
            </a:r>
            <a:endParaRPr lang="ru-RU" sz="3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698306"/>
          <a:ext cx="9144000" cy="57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5"/>
          <p:cNvSpPr>
            <a:spLocks noGrp="1"/>
          </p:cNvSpPr>
          <p:nvPr>
            <p:ph type="title"/>
          </p:nvPr>
        </p:nvSpPr>
        <p:spPr>
          <a:xfrm>
            <a:off x="382588" y="228600"/>
            <a:ext cx="8380412" cy="757130"/>
          </a:xfrm>
        </p:spPr>
        <p:txBody>
          <a:bodyPr/>
          <a:lstStyle/>
          <a:p>
            <a:pPr lvl="0"/>
            <a:r>
              <a:rPr lang="ru-RU" sz="3600" dirty="0" smtClean="0"/>
              <a:t>Как</a:t>
            </a:r>
            <a:r>
              <a:rPr lang="ru-RU" dirty="0" smtClean="0">
                <a:solidFill>
                  <a:schemeClr val="tx1"/>
                </a:solidFill>
                <a:effectLst>
                  <a:glow rad="228600">
                    <a:schemeClr val="accent1">
                      <a:satMod val="175000"/>
                      <a:alpha val="40000"/>
                    </a:schemeClr>
                  </a:glow>
                </a:effectLst>
              </a:rPr>
              <a:t> </a:t>
            </a:r>
            <a:r>
              <a:rPr lang="ru-RU" sz="3600" dirty="0" smtClean="0"/>
              <a:t>это влияет на партнеров MS?</a:t>
            </a:r>
            <a:endParaRPr lang="ru-RU"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285859"/>
            <a:ext cx="6215106" cy="4974981"/>
          </a:xfrm>
        </p:spPr>
        <p:txBody>
          <a:bodyPr>
            <a:normAutofit fontScale="85000" lnSpcReduction="20000"/>
          </a:bodyPr>
          <a:lstStyle/>
          <a:p>
            <a:pPr lvl="0">
              <a:buClr>
                <a:srgbClr val="C00000"/>
              </a:buClr>
              <a:buSzPct val="150000"/>
              <a:buFont typeface="Wingdings" pitchFamily="2" charset="2"/>
              <a:buChar char="ü"/>
            </a:pPr>
            <a:r>
              <a:rPr lang="ru-RU" dirty="0" smtClean="0"/>
              <a:t>Получение качественной управленческой информации</a:t>
            </a:r>
          </a:p>
          <a:p>
            <a:pPr lvl="0">
              <a:buClr>
                <a:srgbClr val="C00000"/>
              </a:buClr>
              <a:buSzPct val="150000"/>
              <a:buFont typeface="Wingdings" pitchFamily="2" charset="2"/>
              <a:buChar char="ü"/>
            </a:pPr>
            <a:r>
              <a:rPr lang="ru-RU" dirty="0" smtClean="0"/>
              <a:t>Консолидация </a:t>
            </a:r>
            <a:r>
              <a:rPr lang="ru-RU" dirty="0" err="1" smtClean="0"/>
              <a:t>ИТ-систем</a:t>
            </a:r>
            <a:r>
              <a:rPr lang="ru-RU" dirty="0" smtClean="0"/>
              <a:t>, виртуализация</a:t>
            </a:r>
          </a:p>
          <a:p>
            <a:pPr lvl="0">
              <a:buClr>
                <a:srgbClr val="C00000"/>
              </a:buClr>
              <a:buSzPct val="150000"/>
              <a:buFont typeface="Wingdings" pitchFamily="2" charset="2"/>
              <a:buChar char="ü"/>
            </a:pPr>
            <a:r>
              <a:rPr lang="ru-RU" dirty="0" smtClean="0"/>
              <a:t>Снижение затрат на поддержку </a:t>
            </a:r>
            <a:r>
              <a:rPr lang="ru-RU" dirty="0" err="1" smtClean="0"/>
              <a:t>ИТ-систем</a:t>
            </a:r>
            <a:endParaRPr lang="ru-RU" dirty="0" smtClean="0"/>
          </a:p>
          <a:p>
            <a:pPr lvl="0">
              <a:buClr>
                <a:srgbClr val="C00000"/>
              </a:buClr>
              <a:buSzPct val="150000"/>
              <a:buFont typeface="Wingdings" pitchFamily="2" charset="2"/>
              <a:buChar char="ü"/>
            </a:pPr>
            <a:r>
              <a:rPr lang="ru-RU" dirty="0" smtClean="0"/>
              <a:t>Повышение эффективности коммуникаций и совместной работы</a:t>
            </a:r>
          </a:p>
          <a:p>
            <a:pPr lvl="1">
              <a:buClr>
                <a:srgbClr val="C00000"/>
              </a:buClr>
              <a:buSzPct val="150000"/>
              <a:buFont typeface="Wingdings" pitchFamily="2" charset="2"/>
              <a:buChar char="ü"/>
            </a:pPr>
            <a:r>
              <a:rPr lang="ru-RU" dirty="0" smtClean="0"/>
              <a:t>Снижение затрат на командировки, аренду помещений</a:t>
            </a:r>
          </a:p>
          <a:p>
            <a:pPr lvl="1">
              <a:buClr>
                <a:srgbClr val="C00000"/>
              </a:buClr>
              <a:buSzPct val="150000"/>
              <a:buFont typeface="Wingdings" pitchFamily="2" charset="2"/>
              <a:buChar char="ü"/>
            </a:pPr>
            <a:r>
              <a:rPr lang="ru-RU" dirty="0" smtClean="0"/>
              <a:t>Уменьшение сроков согласования документов и т.п.</a:t>
            </a:r>
          </a:p>
          <a:p>
            <a:pPr algn="r">
              <a:buClr>
                <a:srgbClr val="C00000"/>
              </a:buClr>
              <a:buSzPct val="150000"/>
              <a:buNone/>
            </a:pPr>
            <a:r>
              <a:rPr lang="ru-RU" sz="1900" b="1" dirty="0" smtClean="0"/>
              <a:t>(по материалам форума </a:t>
            </a:r>
            <a:r>
              <a:rPr lang="en-US" sz="1900" b="1" dirty="0" smtClean="0"/>
              <a:t>Cnews)</a:t>
            </a:r>
            <a:endParaRPr lang="ru-RU" sz="1900" b="1" dirty="0" smtClean="0"/>
          </a:p>
          <a:p>
            <a:pPr lvl="0">
              <a:buClr>
                <a:srgbClr val="C00000"/>
              </a:buClr>
              <a:buSzPct val="150000"/>
              <a:buFont typeface="Wingdings" pitchFamily="2" charset="2"/>
              <a:buChar char="ü"/>
            </a:pPr>
            <a:endParaRPr lang="ru-RU" dirty="0" smtClean="0"/>
          </a:p>
          <a:p>
            <a:pPr lvl="0">
              <a:buClr>
                <a:srgbClr val="C00000"/>
              </a:buClr>
              <a:buSzPct val="150000"/>
              <a:buFont typeface="Wingdings" pitchFamily="2" charset="2"/>
              <a:buChar char="ü"/>
            </a:pPr>
            <a:endParaRPr lang="ru-RU" dirty="0"/>
          </a:p>
        </p:txBody>
      </p:sp>
      <p:pic>
        <p:nvPicPr>
          <p:cNvPr id="1027" name="Picture 3" descr="C:\Users\aches\AppData\Local\Microsoft\Windows\Temporary Internet Files\Content.IE5\QZTF00FS\MCj04126040000[1].wmf"/>
          <p:cNvPicPr>
            <a:picLocks noChangeAspect="1" noChangeArrowheads="1"/>
          </p:cNvPicPr>
          <p:nvPr/>
        </p:nvPicPr>
        <p:blipFill>
          <a:blip r:embed="rId3"/>
          <a:srcRect/>
          <a:stretch>
            <a:fillRect/>
          </a:stretch>
        </p:blipFill>
        <p:spPr bwMode="auto">
          <a:xfrm>
            <a:off x="6357950" y="2500306"/>
            <a:ext cx="2562728" cy="2308231"/>
          </a:xfrm>
          <a:prstGeom prst="rect">
            <a:avLst/>
          </a:prstGeom>
          <a:noFill/>
        </p:spPr>
      </p:pic>
      <p:sp>
        <p:nvSpPr>
          <p:cNvPr id="5" name="Заголовок 4"/>
          <p:cNvSpPr>
            <a:spLocks noGrp="1"/>
          </p:cNvSpPr>
          <p:nvPr>
            <p:ph type="title"/>
          </p:nvPr>
        </p:nvSpPr>
        <p:spPr>
          <a:xfrm>
            <a:off x="382588" y="228600"/>
            <a:ext cx="8380412" cy="590931"/>
          </a:xfrm>
        </p:spPr>
        <p:txBody>
          <a:bodyPr/>
          <a:lstStyle/>
          <a:p>
            <a:r>
              <a:rPr lang="ru-RU" sz="3600" dirty="0" smtClean="0"/>
              <a:t>Наиболее востребованные решения</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00201"/>
            <a:ext cx="3829080" cy="3900501"/>
          </a:xfrm>
        </p:spPr>
        <p:txBody>
          <a:bodyPr>
            <a:normAutofit fontScale="62500" lnSpcReduction="20000"/>
          </a:bodyPr>
          <a:lstStyle/>
          <a:p>
            <a:pPr>
              <a:buClr>
                <a:srgbClr val="C00000"/>
              </a:buClr>
              <a:buSzPct val="150000"/>
              <a:buFont typeface="Wingdings" pitchFamily="2" charset="2"/>
              <a:buChar char="ü"/>
            </a:pPr>
            <a:r>
              <a:rPr lang="ru-RU" dirty="0" smtClean="0"/>
              <a:t>Российский рынок </a:t>
            </a:r>
            <a:r>
              <a:rPr lang="en-US" dirty="0" smtClean="0"/>
              <a:t>BI, UC, ECM </a:t>
            </a:r>
            <a:r>
              <a:rPr lang="ru-RU" dirty="0" smtClean="0"/>
              <a:t>и </a:t>
            </a:r>
            <a:r>
              <a:rPr lang="en-US" dirty="0" smtClean="0"/>
              <a:t>Systems Management </a:t>
            </a:r>
            <a:r>
              <a:rPr lang="ru-RU" dirty="0" smtClean="0"/>
              <a:t>стабильно </a:t>
            </a:r>
            <a:r>
              <a:rPr lang="ru-RU" b="1" u="sng" dirty="0" smtClean="0"/>
              <a:t>рос</a:t>
            </a:r>
            <a:r>
              <a:rPr lang="ru-RU" dirty="0" smtClean="0"/>
              <a:t>.</a:t>
            </a:r>
            <a:endParaRPr lang="en-US" dirty="0" smtClean="0"/>
          </a:p>
          <a:p>
            <a:pPr>
              <a:buClr>
                <a:srgbClr val="C00000"/>
              </a:buClr>
              <a:buSzPct val="150000"/>
              <a:buFont typeface="Wingdings" pitchFamily="2" charset="2"/>
              <a:buChar char="ü"/>
            </a:pPr>
            <a:r>
              <a:rPr lang="en-US" dirty="0" smtClean="0"/>
              <a:t>80% </a:t>
            </a:r>
            <a:r>
              <a:rPr lang="ru-RU" dirty="0" smtClean="0"/>
              <a:t>рынка – сегмент СМБ</a:t>
            </a:r>
          </a:p>
          <a:p>
            <a:pPr>
              <a:buClr>
                <a:srgbClr val="C00000"/>
              </a:buClr>
              <a:buSzPct val="150000"/>
              <a:buFont typeface="Wingdings" pitchFamily="2" charset="2"/>
              <a:buChar char="ü"/>
            </a:pPr>
            <a:r>
              <a:rPr lang="ru-RU" dirty="0" smtClean="0"/>
              <a:t>Наиболее перспективные отрасли:</a:t>
            </a:r>
          </a:p>
          <a:p>
            <a:pPr lvl="1">
              <a:buClr>
                <a:srgbClr val="C00000"/>
              </a:buClr>
              <a:buSzPct val="150000"/>
              <a:buFont typeface="Wingdings" pitchFamily="2" charset="2"/>
              <a:buChar char="ü"/>
            </a:pPr>
            <a:r>
              <a:rPr lang="ru-RU" dirty="0" smtClean="0"/>
              <a:t>Финансы, страхование (15% рынка)</a:t>
            </a:r>
          </a:p>
          <a:p>
            <a:pPr lvl="1">
              <a:buClr>
                <a:srgbClr val="C00000"/>
              </a:buClr>
              <a:buSzPct val="150000"/>
              <a:buFont typeface="Wingdings" pitchFamily="2" charset="2"/>
              <a:buChar char="ü"/>
            </a:pPr>
            <a:r>
              <a:rPr lang="ru-RU" dirty="0" smtClean="0"/>
              <a:t>Телекоммуникации (16%)</a:t>
            </a:r>
          </a:p>
          <a:p>
            <a:pPr lvl="1">
              <a:buClr>
                <a:srgbClr val="C00000"/>
              </a:buClr>
              <a:buSzPct val="150000"/>
              <a:buFont typeface="Wingdings" pitchFamily="2" charset="2"/>
              <a:buChar char="ü"/>
            </a:pPr>
            <a:r>
              <a:rPr lang="ru-RU" dirty="0" smtClean="0"/>
              <a:t>Дискретное и процессное производство (29%)</a:t>
            </a:r>
          </a:p>
          <a:p>
            <a:pPr lvl="1">
              <a:buClr>
                <a:srgbClr val="C00000"/>
              </a:buClr>
              <a:buSzPct val="150000"/>
              <a:buFont typeface="Wingdings" pitchFamily="2" charset="2"/>
              <a:buChar char="ü"/>
            </a:pPr>
            <a:r>
              <a:rPr lang="ru-RU" dirty="0" smtClean="0"/>
              <a:t>Государственные учреждения (11%)</a:t>
            </a:r>
          </a:p>
          <a:p>
            <a:pPr lvl="1">
              <a:buClr>
                <a:srgbClr val="C00000"/>
              </a:buClr>
              <a:buSzPct val="150000"/>
              <a:buFont typeface="Wingdings" pitchFamily="2" charset="2"/>
              <a:buChar char="ü"/>
            </a:pPr>
            <a:r>
              <a:rPr lang="ru-RU" dirty="0" smtClean="0"/>
              <a:t>Торговля (7%)</a:t>
            </a:r>
            <a:endParaRPr lang="en-US" dirty="0" smtClean="0"/>
          </a:p>
          <a:p>
            <a:pPr>
              <a:buClr>
                <a:srgbClr val="C00000"/>
              </a:buClr>
              <a:buSzPct val="150000"/>
              <a:buFont typeface="Wingdings" pitchFamily="2" charset="2"/>
              <a:buChar char="ü"/>
            </a:pPr>
            <a:endParaRPr lang="ru-RU" dirty="0"/>
          </a:p>
        </p:txBody>
      </p:sp>
      <p:pic>
        <p:nvPicPr>
          <p:cNvPr id="1026" name="Picture 2"/>
          <p:cNvPicPr>
            <a:picLocks noChangeAspect="1" noChangeArrowheads="1"/>
          </p:cNvPicPr>
          <p:nvPr/>
        </p:nvPicPr>
        <p:blipFill>
          <a:blip r:embed="rId3"/>
          <a:srcRect/>
          <a:stretch>
            <a:fillRect/>
          </a:stretch>
        </p:blipFill>
        <p:spPr bwMode="auto">
          <a:xfrm>
            <a:off x="4343400" y="1110332"/>
            <a:ext cx="4419600" cy="3194261"/>
          </a:xfrm>
          <a:prstGeom prst="rect">
            <a:avLst/>
          </a:prstGeom>
          <a:noFill/>
          <a:ln w="9525">
            <a:noFill/>
            <a:miter lim="800000"/>
            <a:headEnd/>
            <a:tailEnd/>
          </a:ln>
          <a:effectLst/>
        </p:spPr>
      </p:pic>
      <p:graphicFrame>
        <p:nvGraphicFramePr>
          <p:cNvPr id="5" name="Table 4"/>
          <p:cNvGraphicFramePr>
            <a:graphicFrameLocks noGrp="1"/>
          </p:cNvGraphicFramePr>
          <p:nvPr/>
        </p:nvGraphicFramePr>
        <p:xfrm>
          <a:off x="3178633" y="4578207"/>
          <a:ext cx="5905500" cy="1676401"/>
        </p:xfrm>
        <a:graphic>
          <a:graphicData uri="http://schemas.openxmlformats.org/drawingml/2006/table">
            <a:tbl>
              <a:tblPr/>
              <a:tblGrid>
                <a:gridCol w="1940970"/>
                <a:gridCol w="660755"/>
                <a:gridCol w="660755"/>
                <a:gridCol w="660755"/>
                <a:gridCol w="660755"/>
                <a:gridCol w="660755"/>
                <a:gridCol w="660755"/>
              </a:tblGrid>
              <a:tr h="288561">
                <a:tc>
                  <a:txBody>
                    <a:bodyPr/>
                    <a:lstStyle/>
                    <a:p>
                      <a:pPr algn="l" fontAlgn="t"/>
                      <a:r>
                        <a:rPr lang="ru-RU" sz="800" b="0" i="0" u="none" strike="noStrike" dirty="0">
                          <a:solidFill>
                            <a:srgbClr val="000000"/>
                          </a:solidFill>
                          <a:latin typeface="Arial"/>
                        </a:rPr>
                        <a:t> </a:t>
                      </a:r>
                    </a:p>
                  </a:txBody>
                  <a:tcPr marL="171450"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2007</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2008</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2009</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2010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ru-RU" sz="800" b="0" i="0" u="none" strike="noStrike" dirty="0">
                          <a:solidFill>
                            <a:srgbClr val="000000"/>
                          </a:solidFill>
                          <a:latin typeface="Arial"/>
                        </a:rPr>
                        <a:t>2011</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t"/>
                      <a:r>
                        <a:rPr lang="en-US" sz="800" b="0" i="0" u="none" strike="noStrike">
                          <a:solidFill>
                            <a:srgbClr val="000000"/>
                          </a:solidFill>
                          <a:latin typeface="Arial"/>
                        </a:rPr>
                        <a:t>CAGR, %</a:t>
                      </a: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4820">
                <a:tc>
                  <a:txBody>
                    <a:bodyPr/>
                    <a:lstStyle/>
                    <a:p>
                      <a:pPr algn="l" fontAlgn="t"/>
                      <a:r>
                        <a:rPr lang="ru-RU" sz="800" b="0" i="0" u="none" strike="noStrike">
                          <a:solidFill>
                            <a:srgbClr val="000000"/>
                          </a:solidFill>
                          <a:latin typeface="Arial"/>
                        </a:rPr>
                        <a:t>Бизнес-аналитика</a:t>
                      </a:r>
                    </a:p>
                  </a:txBody>
                  <a:tcPr marL="171450"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ru-RU" sz="800" b="0" i="0" u="none" strike="noStrike">
                          <a:solidFill>
                            <a:srgbClr val="000000"/>
                          </a:solidFill>
                          <a:latin typeface="Arial"/>
                        </a:rPr>
                        <a:t>95,46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ru-RU" sz="800" b="0" i="0" u="none" strike="noStrike">
                          <a:solidFill>
                            <a:srgbClr val="000000"/>
                          </a:solidFill>
                          <a:latin typeface="Arial"/>
                        </a:rPr>
                        <a:t>126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ru-RU" sz="800" b="0" i="0" u="none" strike="noStrike" dirty="0">
                          <a:solidFill>
                            <a:srgbClr val="000000"/>
                          </a:solidFill>
                          <a:latin typeface="Arial"/>
                        </a:rPr>
                        <a:t>163,8</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ru-RU" sz="800" b="0" i="0" u="none" strike="noStrike">
                          <a:solidFill>
                            <a:srgbClr val="000000"/>
                          </a:solidFill>
                          <a:latin typeface="Arial"/>
                        </a:rPr>
                        <a:t>209,67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ru-RU" sz="800" b="0" i="0" u="none" strike="noStrike">
                          <a:solidFill>
                            <a:srgbClr val="000000"/>
                          </a:solidFill>
                          <a:latin typeface="Arial"/>
                        </a:rPr>
                        <a:t>268,37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ru-RU" sz="800" b="0" i="0" u="none" strike="noStrike">
                          <a:solidFill>
                            <a:srgbClr val="000000"/>
                          </a:solidFill>
                          <a:latin typeface="Arial"/>
                        </a:rPr>
                        <a:t>20,8</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4820">
                <a:tc>
                  <a:txBody>
                    <a:bodyPr/>
                    <a:lstStyle/>
                    <a:p>
                      <a:pPr algn="l" fontAlgn="t"/>
                      <a:r>
                        <a:rPr lang="ru-RU" sz="800" b="0" i="0" u="none" strike="noStrike">
                          <a:solidFill>
                            <a:srgbClr val="000000"/>
                          </a:solidFill>
                          <a:latin typeface="Arial"/>
                        </a:rPr>
                        <a:t>Объединенные коммуникации</a:t>
                      </a:r>
                    </a:p>
                  </a:txBody>
                  <a:tcPr marL="171450"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77,65</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115,03</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147,22</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177,87</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209,23</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16,1</a:t>
                      </a: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r>
              <a:tr h="412230">
                <a:tc>
                  <a:txBody>
                    <a:bodyPr/>
                    <a:lstStyle/>
                    <a:p>
                      <a:pPr algn="l" fontAlgn="t"/>
                      <a:r>
                        <a:rPr lang="ru-RU" sz="800" b="0" i="0" u="none" strike="noStrike" dirty="0">
                          <a:solidFill>
                            <a:srgbClr val="000000"/>
                          </a:solidFill>
                          <a:latin typeface="Arial"/>
                        </a:rPr>
                        <a:t>Управление информацией предприятия</a:t>
                      </a:r>
                    </a:p>
                  </a:txBody>
                  <a:tcPr marL="171450"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143,34</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191,77</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235,78</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281,35</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333,11</a:t>
                      </a:r>
                    </a:p>
                  </a:txBody>
                  <a:tcPr marL="9525" marR="9525" marT="9525" marB="0">
                    <a:lnL>
                      <a:noFill/>
                    </a:lnL>
                    <a:lnR>
                      <a:noFill/>
                    </a:lnR>
                    <a:lnT>
                      <a:noFill/>
                    </a:lnT>
                    <a:lnB>
                      <a:noFill/>
                    </a:lnB>
                  </a:tcPr>
                </a:tc>
                <a:tc>
                  <a:txBody>
                    <a:bodyPr/>
                    <a:lstStyle/>
                    <a:p>
                      <a:pPr algn="r" fontAlgn="t"/>
                      <a:r>
                        <a:rPr lang="ru-RU" sz="800" b="0" i="0" u="none" strike="noStrike">
                          <a:solidFill>
                            <a:srgbClr val="000000"/>
                          </a:solidFill>
                          <a:latin typeface="Arial"/>
                        </a:rPr>
                        <a:t>14,8</a:t>
                      </a: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r>
              <a:tr h="425970">
                <a:tc>
                  <a:txBody>
                    <a:bodyPr/>
                    <a:lstStyle/>
                    <a:p>
                      <a:pPr algn="l" fontAlgn="t"/>
                      <a:r>
                        <a:rPr lang="ru-RU" sz="800" b="0" i="0" u="none" strike="noStrike" dirty="0">
                          <a:solidFill>
                            <a:srgbClr val="000000"/>
                          </a:solidFill>
                          <a:latin typeface="Arial"/>
                        </a:rPr>
                        <a:t>Управление </a:t>
                      </a:r>
                      <a:r>
                        <a:rPr lang="en-US" sz="800" b="0" i="0" u="none" strike="noStrike" dirty="0">
                          <a:solidFill>
                            <a:srgbClr val="000000"/>
                          </a:solidFill>
                          <a:latin typeface="Arial"/>
                        </a:rPr>
                        <a:t>IT-</a:t>
                      </a:r>
                      <a:r>
                        <a:rPr lang="ru-RU" sz="800" b="0" i="0" u="none" strike="noStrike" dirty="0">
                          <a:solidFill>
                            <a:srgbClr val="000000"/>
                          </a:solidFill>
                          <a:latin typeface="Arial"/>
                        </a:rPr>
                        <a:t>инфраструктурой</a:t>
                      </a:r>
                    </a:p>
                  </a:txBody>
                  <a:tcPr marL="171450" marR="9525" marT="9525"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222,47</a:t>
                      </a:r>
                    </a:p>
                  </a:txBody>
                  <a:tcPr marL="9525" marR="9525" marT="9525"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297,32</a:t>
                      </a:r>
                    </a:p>
                  </a:txBody>
                  <a:tcPr marL="9525" marR="9525" marT="9525"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391,61</a:t>
                      </a:r>
                    </a:p>
                  </a:txBody>
                  <a:tcPr marL="9525" marR="9525" marT="9525"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507,25</a:t>
                      </a:r>
                    </a:p>
                  </a:txBody>
                  <a:tcPr marL="9525" marR="9525" marT="9525"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t"/>
                      <a:r>
                        <a:rPr lang="ru-RU" sz="800" b="0" i="0" u="none" strike="noStrike">
                          <a:solidFill>
                            <a:srgbClr val="000000"/>
                          </a:solidFill>
                          <a:latin typeface="Arial"/>
                        </a:rPr>
                        <a:t>644,55</a:t>
                      </a:r>
                    </a:p>
                  </a:txBody>
                  <a:tcPr marL="9525" marR="9525" marT="9525"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t"/>
                      <a:r>
                        <a:rPr lang="ru-RU" sz="800" b="0" i="0" u="none" strike="noStrike" dirty="0">
                          <a:solidFill>
                            <a:srgbClr val="000000"/>
                          </a:solidFill>
                          <a:latin typeface="Arial"/>
                        </a:rPr>
                        <a:t>21,3</a:t>
                      </a:r>
                    </a:p>
                  </a:txBody>
                  <a:tcPr marL="9525" marR="9525" marT="9525"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3211777" y="6313199"/>
            <a:ext cx="2808782" cy="210058"/>
          </a:xfrm>
          <a:prstGeom prst="rect">
            <a:avLst/>
          </a:prstGeom>
          <a:noFill/>
        </p:spPr>
        <p:txBody>
          <a:bodyPr wrap="none" rtlCol="0">
            <a:spAutoFit/>
          </a:bodyPr>
          <a:lstStyle/>
          <a:p>
            <a:r>
              <a:rPr lang="ru-RU" sz="900" dirty="0" smtClean="0">
                <a:solidFill>
                  <a:schemeClr val="bg2"/>
                </a:solidFill>
              </a:rPr>
              <a:t>Объем российского рынка. Источник – </a:t>
            </a:r>
            <a:r>
              <a:rPr lang="en-US" sz="900" dirty="0" smtClean="0">
                <a:solidFill>
                  <a:schemeClr val="bg2"/>
                </a:solidFill>
              </a:rPr>
              <a:t>IDC, 2008</a:t>
            </a:r>
            <a:endParaRPr lang="ru-RU" sz="900" dirty="0">
              <a:solidFill>
                <a:schemeClr val="bg2"/>
              </a:solidFill>
            </a:endParaRPr>
          </a:p>
        </p:txBody>
      </p:sp>
      <p:sp>
        <p:nvSpPr>
          <p:cNvPr id="7" name="TextBox 6"/>
          <p:cNvSpPr txBox="1"/>
          <p:nvPr/>
        </p:nvSpPr>
        <p:spPr>
          <a:xfrm>
            <a:off x="4000496" y="4299849"/>
            <a:ext cx="4876656" cy="210058"/>
          </a:xfrm>
          <a:prstGeom prst="rect">
            <a:avLst/>
          </a:prstGeom>
          <a:noFill/>
        </p:spPr>
        <p:txBody>
          <a:bodyPr wrap="none" rtlCol="0">
            <a:spAutoFit/>
          </a:bodyPr>
          <a:lstStyle/>
          <a:p>
            <a:r>
              <a:rPr lang="ru-RU" sz="900" dirty="0" smtClean="0">
                <a:solidFill>
                  <a:schemeClr val="bg2"/>
                </a:solidFill>
              </a:rPr>
              <a:t>Объем российского рынка. Распределение по размеру клиентов. Источник – </a:t>
            </a:r>
            <a:r>
              <a:rPr lang="en-US" sz="900" dirty="0" smtClean="0">
                <a:solidFill>
                  <a:schemeClr val="bg2"/>
                </a:solidFill>
              </a:rPr>
              <a:t>IDC, 2008</a:t>
            </a:r>
            <a:endParaRPr lang="ru-RU" sz="900" dirty="0">
              <a:solidFill>
                <a:schemeClr val="bg2"/>
              </a:solidFill>
            </a:endParaRPr>
          </a:p>
        </p:txBody>
      </p:sp>
      <p:sp>
        <p:nvSpPr>
          <p:cNvPr id="8" name="Заголовок 7"/>
          <p:cNvSpPr>
            <a:spLocks noGrp="1"/>
          </p:cNvSpPr>
          <p:nvPr>
            <p:ph type="title"/>
          </p:nvPr>
        </p:nvSpPr>
        <p:spPr>
          <a:xfrm>
            <a:off x="382588" y="228600"/>
            <a:ext cx="8380412" cy="590931"/>
          </a:xfrm>
        </p:spPr>
        <p:txBody>
          <a:bodyPr/>
          <a:lstStyle/>
          <a:p>
            <a:r>
              <a:rPr lang="ru-RU" sz="3600" dirty="0" smtClean="0"/>
              <a:t>Перспективы рынка</a:t>
            </a:r>
            <a:endParaRPr lang="ru-RU" sz="3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329602"/>
            <a:ext cx="3643338" cy="4829195"/>
          </a:xfrm>
        </p:spPr>
        <p:txBody>
          <a:bodyPr>
            <a:normAutofit fontScale="70000" lnSpcReduction="20000"/>
          </a:bodyPr>
          <a:lstStyle/>
          <a:p>
            <a:pPr>
              <a:buClr>
                <a:srgbClr val="C00000"/>
              </a:buClr>
              <a:buSzPct val="150000"/>
              <a:buFont typeface="Wingdings" pitchFamily="2" charset="2"/>
              <a:buChar char="ü"/>
            </a:pPr>
            <a:r>
              <a:rPr lang="ru-RU" dirty="0" smtClean="0"/>
              <a:t>Средняя маржа валовой прибыли</a:t>
            </a:r>
            <a:r>
              <a:rPr lang="en-US" dirty="0" smtClean="0"/>
              <a:t> </a:t>
            </a:r>
            <a:r>
              <a:rPr lang="ru-RU" dirty="0" smtClean="0"/>
              <a:t>28%</a:t>
            </a:r>
          </a:p>
          <a:p>
            <a:pPr>
              <a:buClr>
                <a:srgbClr val="C00000"/>
              </a:buClr>
              <a:buSzPct val="150000"/>
              <a:buFont typeface="Wingdings" pitchFamily="2" charset="2"/>
              <a:buChar char="ü"/>
            </a:pPr>
            <a:r>
              <a:rPr lang="ru-RU" dirty="0" smtClean="0"/>
              <a:t>Более эффективное использование ресурсов</a:t>
            </a:r>
          </a:p>
          <a:p>
            <a:pPr lvl="1">
              <a:buClr>
                <a:srgbClr val="C00000"/>
              </a:buClr>
              <a:buSzPct val="150000"/>
              <a:buFont typeface="Wingdings" pitchFamily="2" charset="2"/>
              <a:buChar char="ü"/>
            </a:pPr>
            <a:r>
              <a:rPr lang="ru-RU" dirty="0" smtClean="0"/>
              <a:t>Утилизация ресурсов 75%</a:t>
            </a:r>
          </a:p>
          <a:p>
            <a:pPr>
              <a:buClr>
                <a:srgbClr val="C00000"/>
              </a:buClr>
              <a:buSzPct val="150000"/>
              <a:buFont typeface="Wingdings" pitchFamily="2" charset="2"/>
              <a:buChar char="ü"/>
            </a:pPr>
            <a:r>
              <a:rPr lang="ru-RU" dirty="0" smtClean="0"/>
              <a:t>Высокие доходы от обслуживания благодаря более высокой квалификации</a:t>
            </a:r>
          </a:p>
          <a:p>
            <a:pPr lvl="1">
              <a:buClr>
                <a:srgbClr val="C00000"/>
              </a:buClr>
              <a:buSzPct val="150000"/>
              <a:buFont typeface="Wingdings" pitchFamily="2" charset="2"/>
              <a:buChar char="ü"/>
            </a:pPr>
            <a:r>
              <a:rPr lang="ru-RU" dirty="0" smtClean="0"/>
              <a:t>Средняя дневная ставка </a:t>
            </a:r>
            <a:r>
              <a:rPr lang="en-US" dirty="0" smtClean="0"/>
              <a:t>$</a:t>
            </a:r>
            <a:r>
              <a:rPr lang="ru-RU" dirty="0" smtClean="0"/>
              <a:t>420</a:t>
            </a:r>
            <a:endParaRPr lang="en-US" dirty="0" smtClean="0"/>
          </a:p>
          <a:p>
            <a:pPr>
              <a:buClr>
                <a:srgbClr val="C00000"/>
              </a:buClr>
              <a:buSzPct val="150000"/>
              <a:buFont typeface="Wingdings" pitchFamily="2" charset="2"/>
              <a:buChar char="ü"/>
            </a:pPr>
            <a:r>
              <a:rPr lang="ru-RU" dirty="0" smtClean="0"/>
              <a:t>Рост доходов порядка 25%</a:t>
            </a:r>
          </a:p>
          <a:p>
            <a:pPr>
              <a:buClr>
                <a:srgbClr val="C00000"/>
              </a:buClr>
              <a:buSzPct val="150000"/>
              <a:buFont typeface="Wingdings" pitchFamily="2" charset="2"/>
              <a:buChar char="ü"/>
            </a:pPr>
            <a:r>
              <a:rPr lang="ru-RU" dirty="0" smtClean="0"/>
              <a:t>Доля услуг в доходах – 50% и выше</a:t>
            </a:r>
          </a:p>
          <a:p>
            <a:pPr>
              <a:buClr>
                <a:srgbClr val="C00000"/>
              </a:buClr>
              <a:buSzPct val="150000"/>
              <a:buFont typeface="Wingdings" pitchFamily="2" charset="2"/>
              <a:buChar char="ü"/>
            </a:pPr>
            <a:endParaRPr lang="ru-RU" dirty="0"/>
          </a:p>
        </p:txBody>
      </p:sp>
      <p:pic>
        <p:nvPicPr>
          <p:cNvPr id="2051" name="Picture 3"/>
          <p:cNvPicPr>
            <a:picLocks noChangeAspect="1" noChangeArrowheads="1"/>
          </p:cNvPicPr>
          <p:nvPr/>
        </p:nvPicPr>
        <p:blipFill>
          <a:blip r:embed="rId3"/>
          <a:srcRect/>
          <a:stretch>
            <a:fillRect/>
          </a:stretch>
        </p:blipFill>
        <p:spPr bwMode="auto">
          <a:xfrm>
            <a:off x="3733800" y="1253401"/>
            <a:ext cx="5105400" cy="12641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3" name="Picture 1"/>
          <p:cNvPicPr>
            <a:picLocks noChangeAspect="1" noChangeArrowheads="1"/>
          </p:cNvPicPr>
          <p:nvPr/>
        </p:nvPicPr>
        <p:blipFill>
          <a:blip r:embed="rId4"/>
          <a:srcRect/>
          <a:stretch>
            <a:fillRect/>
          </a:stretch>
        </p:blipFill>
        <p:spPr bwMode="auto">
          <a:xfrm>
            <a:off x="4114800" y="3082201"/>
            <a:ext cx="4666639" cy="2057400"/>
          </a:xfrm>
          <a:prstGeom prst="rect">
            <a:avLst/>
          </a:prstGeom>
          <a:noFill/>
          <a:ln w="9525">
            <a:noFill/>
            <a:miter lim="800000"/>
            <a:headEnd/>
            <a:tailEnd/>
          </a:ln>
          <a:effectLst/>
        </p:spPr>
      </p:pic>
      <p:sp>
        <p:nvSpPr>
          <p:cNvPr id="6" name="TextBox 5"/>
          <p:cNvSpPr txBox="1"/>
          <p:nvPr/>
        </p:nvSpPr>
        <p:spPr>
          <a:xfrm>
            <a:off x="5562600" y="5139601"/>
            <a:ext cx="3225563" cy="210058"/>
          </a:xfrm>
          <a:prstGeom prst="rect">
            <a:avLst/>
          </a:prstGeom>
          <a:noFill/>
        </p:spPr>
        <p:txBody>
          <a:bodyPr wrap="none" rtlCol="0">
            <a:spAutoFit/>
          </a:bodyPr>
          <a:lstStyle/>
          <a:p>
            <a:r>
              <a:rPr lang="ru-RU" sz="900" dirty="0" smtClean="0">
                <a:solidFill>
                  <a:schemeClr val="bg2"/>
                </a:solidFill>
              </a:rPr>
              <a:t>Средняя маржа валовой прибыли. Источник – </a:t>
            </a:r>
            <a:r>
              <a:rPr lang="en-US" sz="900" dirty="0" smtClean="0">
                <a:solidFill>
                  <a:schemeClr val="bg2"/>
                </a:solidFill>
              </a:rPr>
              <a:t>IDC, 2008</a:t>
            </a:r>
            <a:endParaRPr lang="ru-RU" sz="900" dirty="0">
              <a:solidFill>
                <a:schemeClr val="bg2"/>
              </a:solidFill>
            </a:endParaRPr>
          </a:p>
        </p:txBody>
      </p:sp>
      <p:sp>
        <p:nvSpPr>
          <p:cNvPr id="7" name="TextBox 6"/>
          <p:cNvSpPr txBox="1"/>
          <p:nvPr/>
        </p:nvSpPr>
        <p:spPr>
          <a:xfrm>
            <a:off x="4114800" y="2625001"/>
            <a:ext cx="4778872" cy="210058"/>
          </a:xfrm>
          <a:prstGeom prst="rect">
            <a:avLst/>
          </a:prstGeom>
          <a:noFill/>
        </p:spPr>
        <p:txBody>
          <a:bodyPr wrap="none" rtlCol="0">
            <a:spAutoFit/>
          </a:bodyPr>
          <a:lstStyle/>
          <a:p>
            <a:r>
              <a:rPr lang="ru-RU" sz="900" dirty="0" smtClean="0">
                <a:solidFill>
                  <a:schemeClr val="bg2"/>
                </a:solidFill>
              </a:rPr>
              <a:t>Сравнение </a:t>
            </a:r>
            <a:r>
              <a:rPr lang="en-US" sz="900" dirty="0" smtClean="0">
                <a:solidFill>
                  <a:schemeClr val="bg2"/>
                </a:solidFill>
              </a:rPr>
              <a:t>solution</a:t>
            </a:r>
            <a:r>
              <a:rPr lang="ru-RU" sz="900" dirty="0" smtClean="0">
                <a:solidFill>
                  <a:schemeClr val="bg2"/>
                </a:solidFill>
              </a:rPr>
              <a:t>-партнеров с транзакционными партнерами. Источник – </a:t>
            </a:r>
            <a:r>
              <a:rPr lang="en-US" sz="900" dirty="0" smtClean="0">
                <a:solidFill>
                  <a:schemeClr val="bg2"/>
                </a:solidFill>
              </a:rPr>
              <a:t>IDC, 2008</a:t>
            </a:r>
            <a:endParaRPr lang="ru-RU" sz="900" dirty="0">
              <a:solidFill>
                <a:schemeClr val="bg2"/>
              </a:solidFill>
            </a:endParaRPr>
          </a:p>
        </p:txBody>
      </p:sp>
      <p:sp>
        <p:nvSpPr>
          <p:cNvPr id="8" name="Заголовок 7"/>
          <p:cNvSpPr>
            <a:spLocks noGrp="1"/>
          </p:cNvSpPr>
          <p:nvPr>
            <p:ph type="title"/>
          </p:nvPr>
        </p:nvSpPr>
        <p:spPr>
          <a:xfrm>
            <a:off x="382588" y="228600"/>
            <a:ext cx="8380412" cy="590931"/>
          </a:xfrm>
        </p:spPr>
        <p:txBody>
          <a:bodyPr/>
          <a:lstStyle/>
          <a:p>
            <a:r>
              <a:rPr lang="ru-RU" sz="3600" dirty="0" smtClean="0"/>
              <a:t>Преимущества для бизнеса</a:t>
            </a:r>
            <a:endParaRPr lang="ru-RU" sz="36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oftForum Template_T">
  <a:themeElements>
    <a:clrScheme name="SoftForum Template_T 1">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6699FF"/>
      </a:hlink>
      <a:folHlink>
        <a:srgbClr val="F67E3C"/>
      </a:folHlink>
    </a:clrScheme>
    <a:fontScheme name="SoftForum Template_T">
      <a:majorFont>
        <a:latin typeface="Segoe Semibold"/>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BC795">
                <a:gamma/>
                <a:shade val="66275"/>
                <a:invGamma/>
              </a:srgbClr>
            </a:gs>
            <a:gs pos="50000">
              <a:srgbClr val="6BC795"/>
            </a:gs>
            <a:gs pos="100000">
              <a:srgbClr val="6BC795">
                <a:gamma/>
                <a:shade val="66275"/>
                <a:invGamma/>
              </a:srgb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Segoe" pitchFamily="34" charset="0"/>
          </a:defRPr>
        </a:defPPr>
      </a:lstStyle>
    </a:spDef>
    <a:lnDef>
      <a:spPr bwMode="auto">
        <a:xfrm>
          <a:off x="0" y="0"/>
          <a:ext cx="1" cy="1"/>
        </a:xfrm>
        <a:custGeom>
          <a:avLst/>
          <a:gdLst/>
          <a:ahLst/>
          <a:cxnLst/>
          <a:rect l="0" t="0" r="0" b="0"/>
          <a:pathLst/>
        </a:custGeom>
        <a:gradFill rotWithShape="1">
          <a:gsLst>
            <a:gs pos="0">
              <a:srgbClr val="6BC795">
                <a:gamma/>
                <a:shade val="66275"/>
                <a:invGamma/>
              </a:srgbClr>
            </a:gs>
            <a:gs pos="50000">
              <a:srgbClr val="6BC795"/>
            </a:gs>
            <a:gs pos="100000">
              <a:srgbClr val="6BC795">
                <a:gamma/>
                <a:shade val="66275"/>
                <a:invGamma/>
              </a:srgb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Segoe" pitchFamily="34" charset="0"/>
          </a:defRPr>
        </a:defPPr>
      </a:lstStyle>
    </a:lnDef>
  </a:objectDefaults>
  <a:extraClrSchemeLst>
    <a:extraClrScheme>
      <a:clrScheme name="SoftForum Template_T 1">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SoftForum Template_T</Template>
  <TotalTime>155</TotalTime>
  <Words>4404</Words>
  <Application>Microsoft PowerPoint</Application>
  <PresentationFormat>Экран (4:3)</PresentationFormat>
  <Paragraphs>595</Paragraphs>
  <Slides>29</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SoftForum Template_T</vt:lpstr>
      <vt:lpstr>Слайд 1</vt:lpstr>
      <vt:lpstr>Как организовать бизнес по продаже решений?  Обзор решений Microsoft для малого и среднего бизнеса.</vt:lpstr>
      <vt:lpstr>Содержание</vt:lpstr>
      <vt:lpstr>Изменение приоритетов в развитии ИТ</vt:lpstr>
      <vt:lpstr>А было счастье раньше?</vt:lpstr>
      <vt:lpstr>Как это влияет на партнеров MS?</vt:lpstr>
      <vt:lpstr>Наиболее востребованные решения</vt:lpstr>
      <vt:lpstr>Перспективы рынка</vt:lpstr>
      <vt:lpstr>Преимущества для бизнеса</vt:lpstr>
      <vt:lpstr>Преимущества для бизнеса</vt:lpstr>
      <vt:lpstr>Решения или продажа лицензий?</vt:lpstr>
      <vt:lpstr>Стоит ли заниматься небольшими сделками?</vt:lpstr>
      <vt:lpstr>Автоматизация среднего бизнеса</vt:lpstr>
      <vt:lpstr>Особенности решений</vt:lpstr>
      <vt:lpstr>Решения Microsoft</vt:lpstr>
      <vt:lpstr>Преимущества (на примере  BI)</vt:lpstr>
      <vt:lpstr>Преимущества (на примере  UC)</vt:lpstr>
      <vt:lpstr>Преимущества (виртуализация)</vt:lpstr>
      <vt:lpstr>Экономический эффект (САБМиллер РУС) </vt:lpstr>
      <vt:lpstr>Как продавать решения?</vt:lpstr>
      <vt:lpstr>Как построить направление продажи решений?</vt:lpstr>
      <vt:lpstr>Экономическое обоснование</vt:lpstr>
      <vt:lpstr>Profitability tool</vt:lpstr>
      <vt:lpstr>Profitability tool</vt:lpstr>
      <vt:lpstr>Profitability tool</vt:lpstr>
      <vt:lpstr>Profitability tool</vt:lpstr>
      <vt:lpstr>Почему стоит поставлять решения?</vt:lpstr>
      <vt:lpstr>Круглый стол</vt:lpstr>
      <vt:lpstr>СПАСИБО за ВНИМАНИЕ</vt:lpstr>
    </vt:vector>
  </TitlesOfParts>
  <Company>ARS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 PPT</dc:title>
  <dc:creator>Vasiliy Desinov</dc:creator>
  <dc:description>Template design:  Vasiliy Desinov_x000d_
Event Date: 22.04.2008_x000d_
Event Location: Tukish</dc:description>
  <cp:lastModifiedBy>maximvo</cp:lastModifiedBy>
  <cp:revision>19</cp:revision>
  <dcterms:created xsi:type="dcterms:W3CDTF">2009-04-22T07:08:36Z</dcterms:created>
  <dcterms:modified xsi:type="dcterms:W3CDTF">2009-04-28T15:34:49Z</dcterms:modified>
</cp:coreProperties>
</file>